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FnVaqajDpPwGkjfLTBtgz2uRS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8cce9dcf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68cce9dcff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8cce9dcf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68cce9dcf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8b5bd692f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b8b5bd692f_3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b8b5bd692f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b8b5bd692f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b5bd692f_3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b8b5bd692f_3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 name="Google Shape;1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5" name="Google Shape;25;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 name="Google Shape;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4" name="Google Shape;44;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5" name="Google Shape;4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4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6"/>
          <p:cNvSpPr>
            <a:spLocks noGrp="1"/>
          </p:cNvSpPr>
          <p:nvPr>
            <p:ph type="pic" idx="2"/>
          </p:nvPr>
        </p:nvSpPr>
        <p:spPr>
          <a:xfrm>
            <a:off x="1792288" y="612775"/>
            <a:ext cx="5486400" cy="4114800"/>
          </a:xfrm>
          <a:prstGeom prst="rect">
            <a:avLst/>
          </a:prstGeom>
          <a:noFill/>
          <a:ln>
            <a:noFill/>
          </a:ln>
        </p:spPr>
      </p:sp>
      <p:sp>
        <p:nvSpPr>
          <p:cNvPr id="64" name="Google Shape;64;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mailto:foundation@chemeket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1676400" y="1975747"/>
            <a:ext cx="7315200" cy="1524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4F6128"/>
              </a:buClr>
              <a:buSzPct val="100000"/>
              <a:buFont typeface="Calibri"/>
              <a:buNone/>
            </a:pPr>
            <a:r>
              <a:rPr lang="en-US" sz="4800">
                <a:solidFill>
                  <a:srgbClr val="4F6128"/>
                </a:solidFill>
              </a:rPr>
              <a:t>CHEMEKETA FOUNDATION SCHOLARSHIP APPLICATION PROCESS  </a:t>
            </a:r>
            <a:endParaRPr/>
          </a:p>
        </p:txBody>
      </p:sp>
      <p:pic>
        <p:nvPicPr>
          <p:cNvPr id="90" name="Google Shape;90;p1" descr="_chemeketa(rev)_primary.png"/>
          <p:cNvPicPr preferRelativeResize="0">
            <a:picLocks noGrp="1"/>
          </p:cNvPicPr>
          <p:nvPr>
            <p:ph type="body" idx="4294967295"/>
          </p:nvPr>
        </p:nvPicPr>
        <p:blipFill rotWithShape="1">
          <a:blip r:embed="rId4">
            <a:alphaModFix/>
          </a:blip>
          <a:srcRect/>
          <a:stretch/>
        </p:blipFill>
        <p:spPr>
          <a:xfrm>
            <a:off x="0" y="6248400"/>
            <a:ext cx="1265238" cy="4683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155" name="Google Shape;155;p10"/>
          <p:cNvPicPr preferRelativeResize="0"/>
          <p:nvPr/>
        </p:nvPicPr>
        <p:blipFill rotWithShape="1">
          <a:blip r:embed="rId4">
            <a:alphaModFix/>
          </a:blip>
          <a:srcRect/>
          <a:stretch/>
        </p:blipFill>
        <p:spPr>
          <a:xfrm>
            <a:off x="1914035" y="1524000"/>
            <a:ext cx="6970946" cy="5136272"/>
          </a:xfrm>
          <a:prstGeom prst="rect">
            <a:avLst/>
          </a:prstGeom>
          <a:noFill/>
          <a:ln>
            <a:noFill/>
          </a:ln>
        </p:spPr>
      </p:pic>
      <p:sp>
        <p:nvSpPr>
          <p:cNvPr id="156" name="Google Shape;156;p10"/>
          <p:cNvSpPr txBox="1">
            <a:spLocks noGrp="1"/>
          </p:cNvSpPr>
          <p:nvPr>
            <p:ph type="title"/>
          </p:nvPr>
        </p:nvSpPr>
        <p:spPr>
          <a:xfrm>
            <a:off x="1940539" y="152400"/>
            <a:ext cx="7094732"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200"/>
              <a:buFont typeface="Calibri"/>
              <a:buNone/>
            </a:pPr>
            <a:r>
              <a:rPr lang="en-US" sz="2200">
                <a:solidFill>
                  <a:srgbClr val="4F6128"/>
                </a:solidFill>
              </a:rPr>
              <a:t>Statements are for scholarships that have specific criteria or preference. If none apply, you will be considered for scholarships pursuing any certificate or degree.  </a:t>
            </a:r>
            <a:endParaRPr/>
          </a:p>
        </p:txBody>
      </p:sp>
      <p:pic>
        <p:nvPicPr>
          <p:cNvPr id="157" name="Google Shape;157;p10" descr="_chemeketa(rev)_primary.png"/>
          <p:cNvPicPr preferRelativeResize="0">
            <a:picLocks noGrp="1"/>
          </p:cNvPicPr>
          <p:nvPr>
            <p:ph type="body" idx="4294967295"/>
          </p:nvPr>
        </p:nvPicPr>
        <p:blipFill rotWithShape="1">
          <a:blip r:embed="rId5">
            <a:alphaModFix/>
          </a:blip>
          <a:srcRect/>
          <a:stretch/>
        </p:blipFill>
        <p:spPr>
          <a:xfrm>
            <a:off x="0" y="6248400"/>
            <a:ext cx="1265238" cy="4683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369388" y="277075"/>
            <a:ext cx="8522400" cy="1066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4F6128"/>
              </a:buClr>
              <a:buSzPct val="100000"/>
              <a:buFont typeface="Calibri"/>
              <a:buNone/>
            </a:pPr>
            <a:r>
              <a:rPr lang="en-US" sz="2200">
                <a:solidFill>
                  <a:srgbClr val="4F6128"/>
                </a:solidFill>
              </a:rPr>
              <a:t>Select the method used to calculate the Student Aid Index value (SAI) formerly the Expected Family Contribution (EFC) score. </a:t>
            </a:r>
            <a:endParaRPr/>
          </a:p>
        </p:txBody>
      </p:sp>
      <p:pic>
        <p:nvPicPr>
          <p:cNvPr id="163" name="Google Shape;163;p12"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164" name="Google Shape;164;p12"/>
          <p:cNvPicPr preferRelativeResize="0"/>
          <p:nvPr/>
        </p:nvPicPr>
        <p:blipFill>
          <a:blip r:embed="rId5">
            <a:alphaModFix/>
          </a:blip>
          <a:stretch>
            <a:fillRect/>
          </a:stretch>
        </p:blipFill>
        <p:spPr>
          <a:xfrm>
            <a:off x="369450" y="1972055"/>
            <a:ext cx="8522275" cy="31191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g268cce9dcff_0_9"/>
          <p:cNvSpPr txBox="1">
            <a:spLocks noGrp="1"/>
          </p:cNvSpPr>
          <p:nvPr>
            <p:ph type="title"/>
          </p:nvPr>
        </p:nvSpPr>
        <p:spPr>
          <a:xfrm>
            <a:off x="423300" y="496475"/>
            <a:ext cx="8297400" cy="1471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4F6128"/>
              </a:buClr>
              <a:buSzPct val="100000"/>
              <a:buFont typeface="Calibri"/>
              <a:buNone/>
            </a:pPr>
            <a:r>
              <a:rPr lang="en-US" sz="2200">
                <a:solidFill>
                  <a:srgbClr val="4F6128"/>
                </a:solidFill>
              </a:rPr>
              <a:t>The SAI is required on the application. </a:t>
            </a:r>
            <a:r>
              <a:rPr lang="en-US" sz="2000">
                <a:solidFill>
                  <a:srgbClr val="4F6128"/>
                </a:solidFill>
              </a:rPr>
              <a:t>If FAFSA has not given you the SAI value, enter last year’s EFC score or zero (0). This will enable you to finish complete the application and submit it.  </a:t>
            </a:r>
            <a:endParaRPr sz="2000">
              <a:solidFill>
                <a:srgbClr val="4F6128"/>
              </a:solidFill>
            </a:endParaRPr>
          </a:p>
          <a:p>
            <a:pPr marL="0" lvl="0" indent="0" algn="l" rtl="0">
              <a:spcBef>
                <a:spcPts val="400"/>
              </a:spcBef>
              <a:spcAft>
                <a:spcPts val="0"/>
              </a:spcAft>
              <a:buNone/>
            </a:pPr>
            <a:r>
              <a:rPr lang="en-US" sz="2000">
                <a:solidFill>
                  <a:srgbClr val="4F6128"/>
                </a:solidFill>
              </a:rPr>
              <a:t>Once you receive the SAI from FAFSA, you can log back in and update it before the application deadline. </a:t>
            </a:r>
            <a:endParaRPr sz="2200">
              <a:solidFill>
                <a:srgbClr val="4F6128"/>
              </a:solidFill>
            </a:endParaRPr>
          </a:p>
        </p:txBody>
      </p:sp>
      <p:pic>
        <p:nvPicPr>
          <p:cNvPr id="170" name="Google Shape;170;g268cce9dcff_0_9"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171" name="Google Shape;171;g268cce9dcff_0_9"/>
          <p:cNvPicPr preferRelativeResize="0"/>
          <p:nvPr/>
        </p:nvPicPr>
        <p:blipFill>
          <a:blip r:embed="rId5">
            <a:alphaModFix/>
          </a:blip>
          <a:stretch>
            <a:fillRect/>
          </a:stretch>
        </p:blipFill>
        <p:spPr>
          <a:xfrm>
            <a:off x="359788" y="2283125"/>
            <a:ext cx="8424425" cy="291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152400" y="1219200"/>
            <a:ext cx="89154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200"/>
              <a:buFont typeface="Calibri"/>
              <a:buNone/>
            </a:pPr>
            <a:r>
              <a:rPr lang="en-US" sz="2200">
                <a:solidFill>
                  <a:srgbClr val="4F6128"/>
                </a:solidFill>
              </a:rPr>
              <a:t>This question is to the Student – if you are a parent with a child or children under 12 years, who is/are your dependent(s) and require(s) childcare. </a:t>
            </a:r>
            <a:endParaRPr sz="2200"/>
          </a:p>
        </p:txBody>
      </p:sp>
      <p:pic>
        <p:nvPicPr>
          <p:cNvPr id="177" name="Google Shape;177;p13"/>
          <p:cNvPicPr preferRelativeResize="0">
            <a:picLocks noGrp="1"/>
          </p:cNvPicPr>
          <p:nvPr>
            <p:ph type="body" idx="1"/>
          </p:nvPr>
        </p:nvPicPr>
        <p:blipFill rotWithShape="1">
          <a:blip r:embed="rId4">
            <a:alphaModFix/>
          </a:blip>
          <a:srcRect/>
          <a:stretch/>
        </p:blipFill>
        <p:spPr>
          <a:xfrm>
            <a:off x="868116" y="2133600"/>
            <a:ext cx="7434271" cy="4717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1981200" y="72695"/>
            <a:ext cx="6934200" cy="115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4F6128"/>
              </a:buClr>
              <a:buSzPts val="2400"/>
              <a:buFont typeface="Calibri"/>
              <a:buNone/>
            </a:pPr>
            <a:r>
              <a:rPr lang="en-US" sz="2200">
                <a:solidFill>
                  <a:srgbClr val="4F6128"/>
                </a:solidFill>
              </a:rPr>
              <a:t>Short essays are not required. However, if you submit an essay, your application will be considered for additional scholarships. </a:t>
            </a:r>
            <a:endParaRPr sz="2200"/>
          </a:p>
        </p:txBody>
      </p:sp>
      <p:pic>
        <p:nvPicPr>
          <p:cNvPr id="184" name="Google Shape;184;p14" descr="_chemeketa(rev)_primary.png"/>
          <p:cNvPicPr preferRelativeResize="0">
            <a:picLocks noGrp="1"/>
          </p:cNvPicPr>
          <p:nvPr>
            <p:ph type="body" idx="1"/>
          </p:nvPr>
        </p:nvPicPr>
        <p:blipFill rotWithShape="1">
          <a:blip r:embed="rId4">
            <a:alphaModFix/>
          </a:blip>
          <a:srcRect/>
          <a:stretch/>
        </p:blipFill>
        <p:spPr>
          <a:xfrm>
            <a:off x="3543300" y="3482181"/>
            <a:ext cx="2057400" cy="762000"/>
          </a:xfrm>
          <a:prstGeom prst="rect">
            <a:avLst/>
          </a:prstGeom>
          <a:noFill/>
          <a:ln>
            <a:noFill/>
          </a:ln>
        </p:spPr>
      </p:pic>
      <p:pic>
        <p:nvPicPr>
          <p:cNvPr id="185" name="Google Shape;185;p14"/>
          <p:cNvPicPr preferRelativeResize="0"/>
          <p:nvPr/>
        </p:nvPicPr>
        <p:blipFill rotWithShape="1">
          <a:blip r:embed="rId5">
            <a:alphaModFix/>
          </a:blip>
          <a:srcRect l="2128"/>
          <a:stretch/>
        </p:blipFill>
        <p:spPr>
          <a:xfrm>
            <a:off x="2279374" y="1447800"/>
            <a:ext cx="6556457" cy="5167239"/>
          </a:xfrm>
          <a:prstGeom prst="rect">
            <a:avLst/>
          </a:prstGeom>
          <a:noFill/>
          <a:ln>
            <a:noFill/>
          </a:ln>
        </p:spPr>
      </p:pic>
      <p:pic>
        <p:nvPicPr>
          <p:cNvPr id="186" name="Google Shape;186;p14" descr="_chemeketa(rev)_primary.png"/>
          <p:cNvPicPr preferRelativeResize="0"/>
          <p:nvPr/>
        </p:nvPicPr>
        <p:blipFill rotWithShape="1">
          <a:blip r:embed="rId4">
            <a:alphaModFix/>
          </a:blip>
          <a:srcRect/>
          <a:stretch/>
        </p:blipFill>
        <p:spPr>
          <a:xfrm>
            <a:off x="152400" y="6248400"/>
            <a:ext cx="1265238" cy="4683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533400" y="1828800"/>
            <a:ext cx="8534400" cy="39401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F6128"/>
              </a:buClr>
              <a:buSzPts val="4000"/>
              <a:buFont typeface="Calibri"/>
              <a:buNone/>
            </a:pPr>
            <a:r>
              <a:rPr lang="en-US" b="0">
                <a:solidFill>
                  <a:srgbClr val="4F6128"/>
                </a:solidFill>
              </a:rPr>
              <a:t> </a:t>
            </a:r>
            <a:br>
              <a:rPr lang="en-US" b="0"/>
            </a:br>
            <a:br>
              <a:rPr lang="en-US"/>
            </a:br>
            <a:endParaRPr/>
          </a:p>
        </p:txBody>
      </p:sp>
      <p:sp>
        <p:nvSpPr>
          <p:cNvPr id="192" name="Google Shape;192;p15"/>
          <p:cNvSpPr txBox="1">
            <a:spLocks noGrp="1"/>
          </p:cNvSpPr>
          <p:nvPr>
            <p:ph type="body" idx="1"/>
          </p:nvPr>
        </p:nvSpPr>
        <p:spPr>
          <a:xfrm>
            <a:off x="204100" y="175502"/>
            <a:ext cx="8534400" cy="1653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F6128"/>
              </a:buClr>
              <a:buSzPts val="1800"/>
              <a:buNone/>
            </a:pPr>
            <a:r>
              <a:rPr lang="en-US">
                <a:solidFill>
                  <a:srgbClr val="4F6128"/>
                </a:solidFill>
              </a:rPr>
              <a:t>Tell us your story. Why are you attending college and what are your academic goals? When and how did your interest in your program of study start? Where are you from? What motivates you to continue? Are you currently taking prerequisites, or have you been accepted into the program? Why should the scholarship committee award you the scholarship? </a:t>
            </a:r>
            <a:endParaRPr/>
          </a:p>
        </p:txBody>
      </p:sp>
      <p:pic>
        <p:nvPicPr>
          <p:cNvPr id="193" name="Google Shape;193;p15"/>
          <p:cNvPicPr preferRelativeResize="0"/>
          <p:nvPr/>
        </p:nvPicPr>
        <p:blipFill rotWithShape="1">
          <a:blip r:embed="rId4">
            <a:alphaModFix/>
          </a:blip>
          <a:srcRect b="21933"/>
          <a:stretch/>
        </p:blipFill>
        <p:spPr>
          <a:xfrm>
            <a:off x="265043" y="2046494"/>
            <a:ext cx="8648959" cy="3655253"/>
          </a:xfrm>
          <a:prstGeom prst="rect">
            <a:avLst/>
          </a:prstGeom>
          <a:noFill/>
          <a:ln>
            <a:noFill/>
          </a:ln>
        </p:spPr>
      </p:pic>
      <p:pic>
        <p:nvPicPr>
          <p:cNvPr id="194" name="Google Shape;194;p15" descr="_chemeketa(rev)_primary.png"/>
          <p:cNvPicPr preferRelativeResize="0"/>
          <p:nvPr/>
        </p:nvPicPr>
        <p:blipFill rotWithShape="1">
          <a:blip r:embed="rId5">
            <a:alphaModFix/>
          </a:blip>
          <a:srcRect/>
          <a:stretch/>
        </p:blipFill>
        <p:spPr>
          <a:xfrm>
            <a:off x="7778498" y="6215269"/>
            <a:ext cx="1265238" cy="4683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153119" y="1434548"/>
            <a:ext cx="88392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200"/>
              <a:buFont typeface="Calibri"/>
              <a:buNone/>
            </a:pPr>
            <a:r>
              <a:rPr lang="en-US" sz="2000">
                <a:solidFill>
                  <a:srgbClr val="4F6128"/>
                </a:solidFill>
              </a:rPr>
              <a:t>If you do not have leadership experience, volunteer/community service, work or military experience, please tell us more about you so we can see what scholarships may best help your academic journey.  </a:t>
            </a:r>
            <a:endParaRPr sz="2000"/>
          </a:p>
        </p:txBody>
      </p:sp>
      <p:pic>
        <p:nvPicPr>
          <p:cNvPr id="200" name="Google Shape;200;p16"/>
          <p:cNvPicPr preferRelativeResize="0">
            <a:picLocks noGrp="1"/>
          </p:cNvPicPr>
          <p:nvPr>
            <p:ph type="body" idx="1"/>
          </p:nvPr>
        </p:nvPicPr>
        <p:blipFill rotWithShape="1">
          <a:blip r:embed="rId4">
            <a:alphaModFix/>
          </a:blip>
          <a:srcRect/>
          <a:stretch/>
        </p:blipFill>
        <p:spPr>
          <a:xfrm>
            <a:off x="457200" y="2811803"/>
            <a:ext cx="8535119" cy="39775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17" descr=" chemeketa(spot)_primary.jpg"/>
          <p:cNvPicPr preferRelativeResize="0"/>
          <p:nvPr/>
        </p:nvPicPr>
        <p:blipFill rotWithShape="1">
          <a:blip r:embed="rId4">
            <a:alphaModFix/>
          </a:blip>
          <a:srcRect/>
          <a:stretch/>
        </p:blipFill>
        <p:spPr>
          <a:xfrm>
            <a:off x="7322422" y="5747831"/>
            <a:ext cx="1745378" cy="652969"/>
          </a:xfrm>
          <a:prstGeom prst="rect">
            <a:avLst/>
          </a:prstGeom>
          <a:noFill/>
          <a:ln>
            <a:noFill/>
          </a:ln>
        </p:spPr>
      </p:pic>
      <p:sp>
        <p:nvSpPr>
          <p:cNvPr id="206" name="Google Shape;206;p17"/>
          <p:cNvSpPr txBox="1">
            <a:spLocks noGrp="1"/>
          </p:cNvSpPr>
          <p:nvPr>
            <p:ph type="title"/>
          </p:nvPr>
        </p:nvSpPr>
        <p:spPr>
          <a:xfrm>
            <a:off x="266700" y="370709"/>
            <a:ext cx="861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000">
                <a:solidFill>
                  <a:srgbClr val="4F6128"/>
                </a:solidFill>
              </a:rPr>
              <a:t>Read each section carefully before you check the box. Enter your name and date. At the bottom of the page, click on the button “Finish and Submit” or “Save and Keep Editing” to update your application at a later time.  </a:t>
            </a:r>
            <a:endParaRPr/>
          </a:p>
        </p:txBody>
      </p:sp>
      <p:pic>
        <p:nvPicPr>
          <p:cNvPr id="207" name="Google Shape;207;p17"/>
          <p:cNvPicPr preferRelativeResize="0"/>
          <p:nvPr/>
        </p:nvPicPr>
        <p:blipFill rotWithShape="1">
          <a:blip r:embed="rId5">
            <a:alphaModFix/>
          </a:blip>
          <a:srcRect/>
          <a:stretch/>
        </p:blipFill>
        <p:spPr>
          <a:xfrm>
            <a:off x="1066800" y="1513709"/>
            <a:ext cx="5410200" cy="50143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109330" y="228600"/>
            <a:ext cx="8839200" cy="167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200">
                <a:solidFill>
                  <a:srgbClr val="3B4A1E"/>
                </a:solidFill>
              </a:rPr>
              <a:t>After you submit the application, you will receive a notification stating your application was received. Read the information thoroughly. Click on the “General Application” link to review details from the application. </a:t>
            </a:r>
            <a:endParaRPr/>
          </a:p>
        </p:txBody>
      </p:sp>
      <p:pic>
        <p:nvPicPr>
          <p:cNvPr id="213" name="Google Shape;213;p18"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14" name="Google Shape;214;p18"/>
          <p:cNvPicPr preferRelativeResize="0"/>
          <p:nvPr/>
        </p:nvPicPr>
        <p:blipFill>
          <a:blip r:embed="rId5">
            <a:alphaModFix/>
          </a:blip>
          <a:stretch>
            <a:fillRect/>
          </a:stretch>
        </p:blipFill>
        <p:spPr>
          <a:xfrm>
            <a:off x="152400" y="2242125"/>
            <a:ext cx="8839199" cy="28902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g268cce9dcff_0_0"/>
          <p:cNvSpPr txBox="1">
            <a:spLocks noGrp="1"/>
          </p:cNvSpPr>
          <p:nvPr>
            <p:ph type="title"/>
          </p:nvPr>
        </p:nvSpPr>
        <p:spPr>
          <a:xfrm>
            <a:off x="109325" y="228600"/>
            <a:ext cx="8839200" cy="13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000">
                <a:solidFill>
                  <a:srgbClr val="4F6228"/>
                </a:solidFill>
              </a:rPr>
              <a:t>If you need to change your response, do so by logging back into the application by the deadline. Once you have submitted the application, your status will say, General Application 1 of 1. Otherwise, it will state 0 of 1, which means the application has not been submitted. Click on Finish to complete the application. </a:t>
            </a:r>
            <a:endParaRPr/>
          </a:p>
        </p:txBody>
      </p:sp>
      <p:pic>
        <p:nvPicPr>
          <p:cNvPr id="220" name="Google Shape;220;g268cce9dcff_0_0"/>
          <p:cNvPicPr preferRelativeResize="0"/>
          <p:nvPr/>
        </p:nvPicPr>
        <p:blipFill rotWithShape="1">
          <a:blip r:embed="rId4">
            <a:alphaModFix/>
          </a:blip>
          <a:srcRect t="17992"/>
          <a:stretch/>
        </p:blipFill>
        <p:spPr>
          <a:xfrm>
            <a:off x="1310647" y="1793863"/>
            <a:ext cx="6647976" cy="3831163"/>
          </a:xfrm>
          <a:prstGeom prst="rect">
            <a:avLst/>
          </a:prstGeom>
          <a:noFill/>
          <a:ln>
            <a:noFill/>
          </a:ln>
        </p:spPr>
      </p:pic>
      <p:pic>
        <p:nvPicPr>
          <p:cNvPr id="221" name="Google Shape;221;g268cce9dcff_0_0" descr="_chemeketa(rev)_primary.png"/>
          <p:cNvPicPr preferRelativeResize="0"/>
          <p:nvPr/>
        </p:nvPicPr>
        <p:blipFill rotWithShape="1">
          <a:blip r:embed="rId5">
            <a:alphaModFix/>
          </a:blip>
          <a:srcRect/>
          <a:stretch/>
        </p:blipFill>
        <p:spPr>
          <a:xfrm>
            <a:off x="76200" y="6172200"/>
            <a:ext cx="123444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2" descr=" chemeketa(spot)_primary.jpg"/>
          <p:cNvPicPr preferRelativeResize="0"/>
          <p:nvPr/>
        </p:nvPicPr>
        <p:blipFill rotWithShape="1">
          <a:blip r:embed="rId4">
            <a:alphaModFix/>
          </a:blip>
          <a:srcRect/>
          <a:stretch/>
        </p:blipFill>
        <p:spPr>
          <a:xfrm>
            <a:off x="7322422" y="5747831"/>
            <a:ext cx="1745378" cy="652969"/>
          </a:xfrm>
          <a:prstGeom prst="rect">
            <a:avLst/>
          </a:prstGeom>
          <a:noFill/>
          <a:ln>
            <a:noFill/>
          </a:ln>
        </p:spPr>
      </p:pic>
      <p:sp>
        <p:nvSpPr>
          <p:cNvPr id="96" name="Google Shape;96;p2"/>
          <p:cNvSpPr txBox="1">
            <a:spLocks noGrp="1"/>
          </p:cNvSpPr>
          <p:nvPr>
            <p:ph type="title"/>
          </p:nvPr>
        </p:nvSpPr>
        <p:spPr>
          <a:xfrm>
            <a:off x="530225" y="392113"/>
            <a:ext cx="8229600" cy="9526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B4A1E"/>
              </a:buClr>
              <a:buSzPts val="2200"/>
              <a:buFont typeface="Calibri"/>
              <a:buNone/>
            </a:pPr>
            <a:r>
              <a:rPr lang="en-US" sz="2200">
                <a:solidFill>
                  <a:srgbClr val="3B4A1E"/>
                </a:solidFill>
              </a:rPr>
              <a:t>Access the online scholarship application at </a:t>
            </a:r>
            <a:r>
              <a:rPr lang="en-US" sz="2200" b="1">
                <a:solidFill>
                  <a:srgbClr val="3B4A1E"/>
                </a:solidFill>
              </a:rPr>
              <a:t>Chemeketa.academicworks.com </a:t>
            </a:r>
            <a:r>
              <a:rPr lang="en-US" sz="2200">
                <a:solidFill>
                  <a:srgbClr val="3B4A1E"/>
                </a:solidFill>
              </a:rPr>
              <a:t>or </a:t>
            </a:r>
            <a:br>
              <a:rPr lang="en-US" sz="2200">
                <a:solidFill>
                  <a:srgbClr val="3B4A1E"/>
                </a:solidFill>
              </a:rPr>
            </a:br>
            <a:r>
              <a:rPr lang="en-US" sz="2200">
                <a:solidFill>
                  <a:srgbClr val="3B4A1E"/>
                </a:solidFill>
              </a:rPr>
              <a:t>the foundation website at </a:t>
            </a:r>
            <a:r>
              <a:rPr lang="en-US" sz="2200" b="1">
                <a:solidFill>
                  <a:srgbClr val="4F6128"/>
                </a:solidFill>
              </a:rPr>
              <a:t>go.chemeketa.edu/foundation</a:t>
            </a:r>
            <a:endParaRPr sz="2200" b="1"/>
          </a:p>
        </p:txBody>
      </p:sp>
      <p:sp>
        <p:nvSpPr>
          <p:cNvPr id="97" name="Google Shape;97;p2"/>
          <p:cNvSpPr txBox="1">
            <a:spLocks noGrp="1"/>
          </p:cNvSpPr>
          <p:nvPr>
            <p:ph type="body" idx="1"/>
          </p:nvPr>
        </p:nvSpPr>
        <p:spPr>
          <a:xfrm>
            <a:off x="192880" y="1836213"/>
            <a:ext cx="4607719" cy="952650"/>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spcBef>
                <a:spcPts val="0"/>
              </a:spcBef>
              <a:spcAft>
                <a:spcPts val="0"/>
              </a:spcAft>
              <a:buClr>
                <a:srgbClr val="3B4A1E"/>
              </a:buClr>
              <a:buSzPct val="100000"/>
              <a:buNone/>
            </a:pPr>
            <a:r>
              <a:rPr lang="en-US" sz="8000" b="0">
                <a:solidFill>
                  <a:srgbClr val="3B4A1E"/>
                </a:solidFill>
              </a:rPr>
              <a:t>On the foundation website, </a:t>
            </a:r>
            <a:endParaRPr/>
          </a:p>
          <a:p>
            <a:pPr marL="0" lvl="0" indent="0" algn="l" rtl="0">
              <a:spcBef>
                <a:spcPts val="400"/>
              </a:spcBef>
              <a:spcAft>
                <a:spcPts val="0"/>
              </a:spcAft>
              <a:buClr>
                <a:srgbClr val="3B4A1E"/>
              </a:buClr>
              <a:buSzPct val="100000"/>
              <a:buNone/>
            </a:pPr>
            <a:r>
              <a:rPr lang="en-US" sz="8000" b="0">
                <a:solidFill>
                  <a:srgbClr val="3B4A1E"/>
                </a:solidFill>
              </a:rPr>
              <a:t>1. Click Scholarships on the left side menu.</a:t>
            </a:r>
            <a:endParaRPr/>
          </a:p>
          <a:p>
            <a:pPr marL="0" lvl="0" indent="0" algn="l" rtl="0">
              <a:spcBef>
                <a:spcPts val="120"/>
              </a:spcBef>
              <a:spcAft>
                <a:spcPts val="0"/>
              </a:spcAft>
              <a:buClr>
                <a:schemeClr val="dk1"/>
              </a:buClr>
              <a:buSzPct val="100000"/>
              <a:buNone/>
            </a:pPr>
            <a:endParaRPr/>
          </a:p>
        </p:txBody>
      </p:sp>
      <p:sp>
        <p:nvSpPr>
          <p:cNvPr id="98" name="Google Shape;98;p2"/>
          <p:cNvSpPr txBox="1">
            <a:spLocks noGrp="1"/>
          </p:cNvSpPr>
          <p:nvPr>
            <p:ph type="body" idx="3"/>
          </p:nvPr>
        </p:nvSpPr>
        <p:spPr>
          <a:xfrm>
            <a:off x="166044" y="3531128"/>
            <a:ext cx="8901756" cy="652786"/>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spcBef>
                <a:spcPts val="0"/>
              </a:spcBef>
              <a:spcAft>
                <a:spcPts val="0"/>
              </a:spcAft>
              <a:buClr>
                <a:srgbClr val="3B4A1E"/>
              </a:buClr>
              <a:buSzPct val="100000"/>
              <a:buNone/>
            </a:pPr>
            <a:r>
              <a:rPr lang="en-US" sz="8000" b="0">
                <a:solidFill>
                  <a:srgbClr val="3B4A1E"/>
                </a:solidFill>
              </a:rPr>
              <a:t>	</a:t>
            </a:r>
            <a:endParaRPr/>
          </a:p>
          <a:p>
            <a:pPr marL="0" lvl="0" indent="0" algn="l" rtl="0">
              <a:spcBef>
                <a:spcPts val="400"/>
              </a:spcBef>
              <a:spcAft>
                <a:spcPts val="0"/>
              </a:spcAft>
              <a:buClr>
                <a:srgbClr val="3B4A1E"/>
              </a:buClr>
              <a:buSzPct val="100000"/>
              <a:buNone/>
            </a:pPr>
            <a:r>
              <a:rPr lang="en-US" sz="8000" b="0">
                <a:solidFill>
                  <a:srgbClr val="3B4A1E"/>
                </a:solidFill>
              </a:rPr>
              <a:t>2. Scroll down to the How to Apply section and click on      </a:t>
            </a:r>
            <a:endParaRPr/>
          </a:p>
          <a:p>
            <a:pPr marL="0" lvl="0" indent="0" algn="l" rtl="0">
              <a:spcBef>
                <a:spcPts val="400"/>
              </a:spcBef>
              <a:spcAft>
                <a:spcPts val="0"/>
              </a:spcAft>
              <a:buClr>
                <a:srgbClr val="3B4A1E"/>
              </a:buClr>
              <a:buSzPct val="100000"/>
              <a:buNone/>
            </a:pPr>
            <a:r>
              <a:rPr lang="en-US" sz="8000" b="0">
                <a:solidFill>
                  <a:srgbClr val="3B4A1E"/>
                </a:solidFill>
              </a:rPr>
              <a:t>   Chemeketa.academicworks.com </a:t>
            </a:r>
            <a:endParaRPr sz="8000" b="0">
              <a:solidFill>
                <a:srgbClr val="3B4A1E"/>
              </a:solidFill>
            </a:endParaRPr>
          </a:p>
        </p:txBody>
      </p:sp>
      <p:pic>
        <p:nvPicPr>
          <p:cNvPr id="99" name="Google Shape;99;p2"/>
          <p:cNvPicPr preferRelativeResize="0">
            <a:picLocks noGrp="1"/>
          </p:cNvPicPr>
          <p:nvPr>
            <p:ph type="body" idx="2"/>
          </p:nvPr>
        </p:nvPicPr>
        <p:blipFill rotWithShape="1">
          <a:blip r:embed="rId5">
            <a:alphaModFix/>
          </a:blip>
          <a:srcRect/>
          <a:stretch/>
        </p:blipFill>
        <p:spPr>
          <a:xfrm>
            <a:off x="4595331" y="1682338"/>
            <a:ext cx="4040188" cy="1511215"/>
          </a:xfrm>
          <a:prstGeom prst="rect">
            <a:avLst/>
          </a:prstGeom>
          <a:noFill/>
          <a:ln>
            <a:noFill/>
          </a:ln>
        </p:spPr>
      </p:pic>
      <p:pic>
        <p:nvPicPr>
          <p:cNvPr id="100" name="Google Shape;100;p2"/>
          <p:cNvPicPr preferRelativeResize="0">
            <a:picLocks noGrp="1"/>
          </p:cNvPicPr>
          <p:nvPr>
            <p:ph type="body" idx="4"/>
          </p:nvPr>
        </p:nvPicPr>
        <p:blipFill rotWithShape="1">
          <a:blip r:embed="rId6">
            <a:alphaModFix/>
          </a:blip>
          <a:srcRect/>
          <a:stretch/>
        </p:blipFill>
        <p:spPr>
          <a:xfrm>
            <a:off x="304800" y="4183914"/>
            <a:ext cx="6792197" cy="21834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304800" y="76200"/>
            <a:ext cx="8686800" cy="1447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4F6128"/>
              </a:buClr>
              <a:buSzPts val="2000"/>
              <a:buFont typeface="Calibri"/>
              <a:buNone/>
            </a:pPr>
            <a:r>
              <a:rPr lang="en-US" sz="2000">
                <a:solidFill>
                  <a:srgbClr val="4F6128"/>
                </a:solidFill>
              </a:rPr>
              <a:t>If selected for a scholarship, you will receive a notification at your My Chemeketa email address. It will be from the Chemeketa Foundation Scholarships. Read it thoroughly. To view the scholarship offer click on the scholarship award link or log back into the scholarship portal at chemeketa.academicworks.com. </a:t>
            </a:r>
            <a:endParaRPr sz="2000"/>
          </a:p>
        </p:txBody>
      </p:sp>
      <p:pic>
        <p:nvPicPr>
          <p:cNvPr id="227" name="Google Shape;227;p19" descr="A screenshot of a computer&#10;&#10;Description automatically generated"/>
          <p:cNvPicPr preferRelativeResize="0"/>
          <p:nvPr/>
        </p:nvPicPr>
        <p:blipFill rotWithShape="1">
          <a:blip r:embed="rId4">
            <a:alphaModFix/>
          </a:blip>
          <a:srcRect/>
          <a:stretch/>
        </p:blipFill>
        <p:spPr>
          <a:xfrm>
            <a:off x="278086" y="1676400"/>
            <a:ext cx="8587827" cy="4038600"/>
          </a:xfrm>
          <a:prstGeom prst="rect">
            <a:avLst/>
          </a:prstGeom>
          <a:noFill/>
          <a:ln>
            <a:noFill/>
          </a:ln>
        </p:spPr>
      </p:pic>
      <p:pic>
        <p:nvPicPr>
          <p:cNvPr id="228" name="Google Shape;228;p19" descr="_chemeketa(rev)_primary.png"/>
          <p:cNvPicPr preferRelativeResize="0"/>
          <p:nvPr/>
        </p:nvPicPr>
        <p:blipFill rotWithShape="1">
          <a:blip r:embed="rId5">
            <a:alphaModFix/>
          </a:blip>
          <a:srcRect/>
          <a:stretch/>
        </p:blipFill>
        <p:spPr>
          <a:xfrm>
            <a:off x="76200" y="6172200"/>
            <a:ext cx="123444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609600" y="609600"/>
            <a:ext cx="79248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200"/>
              <a:buFont typeface="Calibri"/>
              <a:buNone/>
            </a:pPr>
            <a:r>
              <a:rPr lang="en-US" sz="2200">
                <a:solidFill>
                  <a:srgbClr val="4F6128"/>
                </a:solidFill>
              </a:rPr>
              <a:t>You will see the Post–Acceptance for (name of scholarship) in the scholarship portal. Click on “Finish” to review the scholarship information and to accept. </a:t>
            </a:r>
            <a:endParaRPr sz="2200"/>
          </a:p>
        </p:txBody>
      </p:sp>
      <p:pic>
        <p:nvPicPr>
          <p:cNvPr id="234" name="Google Shape;234;p20"/>
          <p:cNvPicPr preferRelativeResize="0"/>
          <p:nvPr/>
        </p:nvPicPr>
        <p:blipFill>
          <a:blip r:embed="rId4">
            <a:alphaModFix/>
          </a:blip>
          <a:stretch>
            <a:fillRect/>
          </a:stretch>
        </p:blipFill>
        <p:spPr>
          <a:xfrm>
            <a:off x="1509500" y="1926400"/>
            <a:ext cx="6353175" cy="4162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190500" y="176099"/>
            <a:ext cx="8763000" cy="119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1800"/>
              <a:buFont typeface="Calibri"/>
              <a:buNone/>
            </a:pPr>
            <a:r>
              <a:rPr lang="en-US" sz="1800">
                <a:solidFill>
                  <a:srgbClr val="4F6128"/>
                </a:solidFill>
              </a:rPr>
              <a:t>Read the scholarship information and accept the offer. To view examples of photos and thank you letters, click on “ Our reference guide here.” Then select the Supplemental Questions tab to complete the acceptance. </a:t>
            </a:r>
            <a:endParaRPr/>
          </a:p>
        </p:txBody>
      </p:sp>
      <p:pic>
        <p:nvPicPr>
          <p:cNvPr id="240" name="Google Shape;240;p21"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41" name="Google Shape;241;p21"/>
          <p:cNvPicPr preferRelativeResize="0"/>
          <p:nvPr/>
        </p:nvPicPr>
        <p:blipFill>
          <a:blip r:embed="rId5">
            <a:alphaModFix/>
          </a:blip>
          <a:stretch>
            <a:fillRect/>
          </a:stretch>
        </p:blipFill>
        <p:spPr>
          <a:xfrm>
            <a:off x="945065" y="1310595"/>
            <a:ext cx="7528559" cy="44786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g2b8b5bd692f_3_8"/>
          <p:cNvSpPr txBox="1">
            <a:spLocks noGrp="1"/>
          </p:cNvSpPr>
          <p:nvPr>
            <p:ph type="title"/>
          </p:nvPr>
        </p:nvSpPr>
        <p:spPr>
          <a:xfrm>
            <a:off x="190500" y="76200"/>
            <a:ext cx="8763000" cy="153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1800"/>
              <a:buFont typeface="Calibri"/>
              <a:buNone/>
            </a:pPr>
            <a:r>
              <a:rPr lang="en-US" sz="2000">
                <a:solidFill>
                  <a:srgbClr val="4F6128"/>
                </a:solidFill>
              </a:rPr>
              <a:t>Read the scholarship information and accept the offer. Then select the Supplemental Questions tab to complete the acceptance. If you are unable to answer the questions, it could be the deadline to accept it has passed. Contact the foundation. To view scholarship requirements, click on the “additional details may be included here” link. </a:t>
            </a:r>
            <a:endParaRPr sz="2000"/>
          </a:p>
        </p:txBody>
      </p:sp>
      <p:pic>
        <p:nvPicPr>
          <p:cNvPr id="247" name="Google Shape;247;g2b8b5bd692f_3_8"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48" name="Google Shape;248;g2b8b5bd692f_3_8"/>
          <p:cNvPicPr preferRelativeResize="0"/>
          <p:nvPr/>
        </p:nvPicPr>
        <p:blipFill>
          <a:blip r:embed="rId5">
            <a:alphaModFix/>
          </a:blip>
          <a:stretch>
            <a:fillRect/>
          </a:stretch>
        </p:blipFill>
        <p:spPr>
          <a:xfrm>
            <a:off x="225550" y="1870050"/>
            <a:ext cx="8692900" cy="302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g2b8b5bd692f_3_0"/>
          <p:cNvSpPr txBox="1">
            <a:spLocks noGrp="1"/>
          </p:cNvSpPr>
          <p:nvPr>
            <p:ph type="title"/>
          </p:nvPr>
        </p:nvSpPr>
        <p:spPr>
          <a:xfrm>
            <a:off x="190500" y="113950"/>
            <a:ext cx="8763000" cy="129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1800"/>
              <a:buFont typeface="Calibri"/>
              <a:buNone/>
            </a:pPr>
            <a:r>
              <a:rPr lang="en-US" sz="2000">
                <a:solidFill>
                  <a:srgbClr val="4F6128"/>
                </a:solidFill>
              </a:rPr>
              <a:t>The “additional details may be included here” link will direct you to a list of scholarships (in alphabetical order). Review the requirements and cost covered by the scholarship. You must maintain the minimum requirements to retain scholarship. </a:t>
            </a:r>
            <a:endParaRPr sz="2000"/>
          </a:p>
        </p:txBody>
      </p:sp>
      <p:pic>
        <p:nvPicPr>
          <p:cNvPr id="254" name="Google Shape;254;g2b8b5bd692f_3_0"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55" name="Google Shape;255;g2b8b5bd692f_3_0"/>
          <p:cNvPicPr preferRelativeResize="0"/>
          <p:nvPr/>
        </p:nvPicPr>
        <p:blipFill>
          <a:blip r:embed="rId5">
            <a:alphaModFix/>
          </a:blip>
          <a:stretch>
            <a:fillRect/>
          </a:stretch>
        </p:blipFill>
        <p:spPr>
          <a:xfrm>
            <a:off x="152400" y="1828550"/>
            <a:ext cx="8839197" cy="34040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383300" y="1318225"/>
            <a:ext cx="8432400" cy="154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000">
                <a:solidFill>
                  <a:srgbClr val="4F6128"/>
                </a:solidFill>
              </a:rPr>
              <a:t>You are required to submit a thank you letter to the donor. On the award notification sent to your My Chemeketa email, there is the “our reference guide here” link for examples of thank you letters and appropriate photos to submit. </a:t>
            </a:r>
            <a:r>
              <a:rPr lang="en-US" sz="2000" b="1">
                <a:solidFill>
                  <a:srgbClr val="4F6128"/>
                </a:solidFill>
              </a:rPr>
              <a:t>Note: Thank you letters that are Al generated will not be accepted and will put at risk of losing the award </a:t>
            </a:r>
            <a:endParaRPr sz="2000" b="1"/>
          </a:p>
        </p:txBody>
      </p:sp>
      <p:pic>
        <p:nvPicPr>
          <p:cNvPr id="261" name="Google Shape;261;p22" descr="A screenshot of a email&#10;&#10;Description automatically generated"/>
          <p:cNvPicPr preferRelativeResize="0"/>
          <p:nvPr/>
        </p:nvPicPr>
        <p:blipFill rotWithShape="1">
          <a:blip r:embed="rId4">
            <a:alphaModFix/>
          </a:blip>
          <a:srcRect/>
          <a:stretch/>
        </p:blipFill>
        <p:spPr>
          <a:xfrm>
            <a:off x="1014850" y="3480775"/>
            <a:ext cx="6973050" cy="2641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1971262" y="172701"/>
            <a:ext cx="703138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000">
                <a:solidFill>
                  <a:srgbClr val="4F6128"/>
                </a:solidFill>
              </a:rPr>
              <a:t>The “Our Reference Guide” link will direct you to the list of guidelines below. It also provides examples of acceptable thank you letters and photos for you to use as a reference.  </a:t>
            </a:r>
            <a:endParaRPr/>
          </a:p>
        </p:txBody>
      </p:sp>
      <p:pic>
        <p:nvPicPr>
          <p:cNvPr id="268" name="Google Shape;268;p23" descr="_chemeketa(rev)_primary.png"/>
          <p:cNvPicPr preferRelativeResize="0">
            <a:picLocks noGrp="1"/>
          </p:cNvPicPr>
          <p:nvPr>
            <p:ph type="body" idx="1"/>
          </p:nvPr>
        </p:nvPicPr>
        <p:blipFill rotWithShape="1">
          <a:blip r:embed="rId4">
            <a:alphaModFix/>
          </a:blip>
          <a:srcRect/>
          <a:stretch/>
        </p:blipFill>
        <p:spPr>
          <a:xfrm>
            <a:off x="3543300" y="3482181"/>
            <a:ext cx="2057400" cy="762000"/>
          </a:xfrm>
          <a:prstGeom prst="rect">
            <a:avLst/>
          </a:prstGeom>
          <a:noFill/>
          <a:ln>
            <a:noFill/>
          </a:ln>
        </p:spPr>
      </p:pic>
      <p:pic>
        <p:nvPicPr>
          <p:cNvPr id="269" name="Google Shape;269;p23" descr="A close-up of a letter&#10;&#10;Description automatically generated"/>
          <p:cNvPicPr preferRelativeResize="0"/>
          <p:nvPr/>
        </p:nvPicPr>
        <p:blipFill rotWithShape="1">
          <a:blip r:embed="rId5">
            <a:alphaModFix/>
          </a:blip>
          <a:srcRect/>
          <a:stretch/>
        </p:blipFill>
        <p:spPr>
          <a:xfrm>
            <a:off x="1971262" y="1656861"/>
            <a:ext cx="6888919" cy="5056760"/>
          </a:xfrm>
          <a:prstGeom prst="rect">
            <a:avLst/>
          </a:prstGeom>
          <a:noFill/>
          <a:ln>
            <a:noFill/>
          </a:ln>
        </p:spPr>
      </p:pic>
      <p:pic>
        <p:nvPicPr>
          <p:cNvPr id="270" name="Google Shape;270;p23"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g2b8b5bd692f_3_29"/>
          <p:cNvSpPr txBox="1">
            <a:spLocks noGrp="1"/>
          </p:cNvSpPr>
          <p:nvPr>
            <p:ph type="title"/>
          </p:nvPr>
        </p:nvSpPr>
        <p:spPr>
          <a:xfrm>
            <a:off x="580825" y="1328525"/>
            <a:ext cx="4474500" cy="37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2000"/>
              <a:buFont typeface="Calibri"/>
              <a:buNone/>
            </a:pPr>
            <a:r>
              <a:rPr lang="en-US" sz="2000">
                <a:solidFill>
                  <a:srgbClr val="4F6128"/>
                </a:solidFill>
              </a:rPr>
              <a:t>Examples of thank you letters. </a:t>
            </a:r>
            <a:endParaRPr sz="2000"/>
          </a:p>
        </p:txBody>
      </p:sp>
      <p:pic>
        <p:nvPicPr>
          <p:cNvPr id="276" name="Google Shape;276;g2b8b5bd692f_3_29"/>
          <p:cNvPicPr preferRelativeResize="0"/>
          <p:nvPr/>
        </p:nvPicPr>
        <p:blipFill>
          <a:blip r:embed="rId4">
            <a:alphaModFix/>
          </a:blip>
          <a:stretch>
            <a:fillRect/>
          </a:stretch>
        </p:blipFill>
        <p:spPr>
          <a:xfrm>
            <a:off x="716600" y="1855950"/>
            <a:ext cx="5791075" cy="2545225"/>
          </a:xfrm>
          <a:prstGeom prst="rect">
            <a:avLst/>
          </a:prstGeom>
          <a:noFill/>
          <a:ln>
            <a:noFill/>
          </a:ln>
        </p:spPr>
      </p:pic>
      <p:pic>
        <p:nvPicPr>
          <p:cNvPr id="277" name="Google Shape;277;g2b8b5bd692f_3_29"/>
          <p:cNvPicPr preferRelativeResize="0"/>
          <p:nvPr/>
        </p:nvPicPr>
        <p:blipFill>
          <a:blip r:embed="rId5">
            <a:alphaModFix/>
          </a:blip>
          <a:stretch>
            <a:fillRect/>
          </a:stretch>
        </p:blipFill>
        <p:spPr>
          <a:xfrm>
            <a:off x="809850" y="4558102"/>
            <a:ext cx="5493526" cy="915600"/>
          </a:xfrm>
          <a:prstGeom prst="rect">
            <a:avLst/>
          </a:prstGeom>
          <a:noFill/>
          <a:ln>
            <a:noFill/>
          </a:ln>
        </p:spPr>
      </p:pic>
      <p:pic>
        <p:nvPicPr>
          <p:cNvPr id="278" name="Google Shape;278;g2b8b5bd692f_3_29"/>
          <p:cNvPicPr preferRelativeResize="0"/>
          <p:nvPr/>
        </p:nvPicPr>
        <p:blipFill>
          <a:blip r:embed="rId6">
            <a:alphaModFix/>
          </a:blip>
          <a:stretch>
            <a:fillRect/>
          </a:stretch>
        </p:blipFill>
        <p:spPr>
          <a:xfrm>
            <a:off x="809850" y="5733125"/>
            <a:ext cx="5973751" cy="972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29"/>
          <p:cNvSpPr txBox="1">
            <a:spLocks noGrp="1"/>
          </p:cNvSpPr>
          <p:nvPr>
            <p:ph type="title"/>
          </p:nvPr>
        </p:nvSpPr>
        <p:spPr>
          <a:xfrm>
            <a:off x="1350450" y="714825"/>
            <a:ext cx="6764700" cy="5682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00000"/>
              <a:buFont typeface="Calibri"/>
              <a:buNone/>
            </a:pPr>
            <a:r>
              <a:rPr lang="en-US" sz="2200">
                <a:solidFill>
                  <a:srgbClr val="3B4A1E"/>
                </a:solidFill>
              </a:rPr>
              <a:t>Examples of photos that are acceptable. No close up selfies or group photos. You may be asked to submit another photo. </a:t>
            </a:r>
            <a:endParaRPr sz="2200">
              <a:solidFill>
                <a:srgbClr val="3B4A1E"/>
              </a:solidFill>
            </a:endParaRPr>
          </a:p>
        </p:txBody>
      </p:sp>
      <p:pic>
        <p:nvPicPr>
          <p:cNvPr id="284" name="Google Shape;284;p29"/>
          <p:cNvPicPr preferRelativeResize="0"/>
          <p:nvPr/>
        </p:nvPicPr>
        <p:blipFill>
          <a:blip r:embed="rId4">
            <a:alphaModFix/>
          </a:blip>
          <a:stretch>
            <a:fillRect/>
          </a:stretch>
        </p:blipFill>
        <p:spPr>
          <a:xfrm>
            <a:off x="1592375" y="1507900"/>
            <a:ext cx="6280850" cy="4558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24321" y="24063"/>
            <a:ext cx="8915400" cy="1524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4F6128"/>
              </a:buClr>
              <a:buSzPct val="100000"/>
              <a:buFont typeface="Calibri"/>
              <a:buNone/>
            </a:pPr>
            <a:r>
              <a:rPr lang="en-US" sz="2400">
                <a:solidFill>
                  <a:srgbClr val="4F6128"/>
                </a:solidFill>
              </a:rPr>
              <a:t>In addition, you will need to submit a current photo. It does not have to be a professional photo but one we can share with the donor and/or use for marketing materials. If offered the Child Care Scholarship, submit a photo of you and your children when possible.  </a:t>
            </a:r>
            <a:endParaRPr/>
          </a:p>
        </p:txBody>
      </p:sp>
      <p:pic>
        <p:nvPicPr>
          <p:cNvPr id="290" name="Google Shape;290;p24"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91" name="Google Shape;291;p24"/>
          <p:cNvPicPr preferRelativeResize="0"/>
          <p:nvPr/>
        </p:nvPicPr>
        <p:blipFill>
          <a:blip r:embed="rId5">
            <a:alphaModFix/>
          </a:blip>
          <a:stretch>
            <a:fillRect/>
          </a:stretch>
        </p:blipFill>
        <p:spPr>
          <a:xfrm>
            <a:off x="295200" y="2054501"/>
            <a:ext cx="8644524" cy="28889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905000" y="609601"/>
            <a:ext cx="6858000" cy="150018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F6128"/>
              </a:buClr>
              <a:buSzPts val="2200"/>
              <a:buFont typeface="Calibri"/>
              <a:buNone/>
            </a:pPr>
            <a:r>
              <a:rPr lang="en-US" sz="2200" b="0">
                <a:solidFill>
                  <a:srgbClr val="4F6128"/>
                </a:solidFill>
              </a:rPr>
              <a:t>SCHOLARSHIP APPLICATIONS ARE AVAILABLE FROM FEBRUARY 1 TO MARCH 31. </a:t>
            </a:r>
            <a:br>
              <a:rPr lang="en-US" sz="2200" b="0">
                <a:solidFill>
                  <a:srgbClr val="4F6128"/>
                </a:solidFill>
              </a:rPr>
            </a:br>
            <a:r>
              <a:rPr lang="en-US" sz="2200" b="0">
                <a:solidFill>
                  <a:srgbClr val="4F6128"/>
                </a:solidFill>
              </a:rPr>
              <a:t>AWARDS WILL BE FOR THE ACADEMIC YEAR 2024 – 2025 (FALL, WINTER AND SPRING TERM). </a:t>
            </a:r>
            <a:endParaRPr/>
          </a:p>
        </p:txBody>
      </p:sp>
      <p:sp>
        <p:nvSpPr>
          <p:cNvPr id="107" name="Google Shape;107;p3"/>
          <p:cNvSpPr txBox="1">
            <a:spLocks noGrp="1"/>
          </p:cNvSpPr>
          <p:nvPr>
            <p:ph type="body" idx="1"/>
          </p:nvPr>
        </p:nvSpPr>
        <p:spPr>
          <a:xfrm>
            <a:off x="1905000" y="2590800"/>
            <a:ext cx="7010400" cy="3645900"/>
          </a:xfrm>
          <a:prstGeom prst="rect">
            <a:avLst/>
          </a:prstGeom>
          <a:noFill/>
          <a:ln>
            <a:noFill/>
          </a:ln>
        </p:spPr>
        <p:txBody>
          <a:bodyPr spcFirstLastPara="1" wrap="square" lIns="91425" tIns="45700" rIns="91425" bIns="45700" anchor="b" anchorCtr="0">
            <a:normAutofit fontScale="77500"/>
          </a:bodyPr>
          <a:lstStyle/>
          <a:p>
            <a:pPr marL="0" lvl="0" indent="0" algn="l" rtl="0">
              <a:spcBef>
                <a:spcPts val="0"/>
              </a:spcBef>
              <a:spcAft>
                <a:spcPts val="0"/>
              </a:spcAft>
              <a:buClr>
                <a:srgbClr val="4F6128"/>
              </a:buClr>
              <a:buSzPct val="89473"/>
              <a:buNone/>
            </a:pPr>
            <a:r>
              <a:rPr lang="en-US" sz="2235">
                <a:solidFill>
                  <a:srgbClr val="4F6128"/>
                </a:solidFill>
              </a:rPr>
              <a:t>Scholarship Application Instructions:</a:t>
            </a:r>
            <a:endParaRPr sz="2235"/>
          </a:p>
          <a:p>
            <a:pPr marL="457200" lvl="0" indent="-440204" algn="l" rtl="0">
              <a:spcBef>
                <a:spcPts val="400"/>
              </a:spcBef>
              <a:spcAft>
                <a:spcPts val="0"/>
              </a:spcAft>
              <a:buClr>
                <a:srgbClr val="4F6128"/>
              </a:buClr>
              <a:buSzPct val="100000"/>
              <a:buFont typeface="Calibri"/>
              <a:buAutoNum type="arabicPeriod"/>
            </a:pPr>
            <a:r>
              <a:rPr lang="en-US" sz="2235">
                <a:solidFill>
                  <a:srgbClr val="4F6128"/>
                </a:solidFill>
              </a:rPr>
              <a:t>Log into </a:t>
            </a:r>
            <a:r>
              <a:rPr lang="en-US" sz="2235" b="1">
                <a:solidFill>
                  <a:srgbClr val="4F6128"/>
                </a:solidFill>
              </a:rPr>
              <a:t>Chemeketa.academicworks.com </a:t>
            </a:r>
            <a:r>
              <a:rPr lang="en-US" sz="2235">
                <a:solidFill>
                  <a:srgbClr val="4F6128"/>
                </a:solidFill>
              </a:rPr>
              <a:t>during the application period.</a:t>
            </a:r>
            <a:endParaRPr sz="2235"/>
          </a:p>
          <a:p>
            <a:pPr marL="457200" lvl="0" indent="-440204" algn="l" rtl="0">
              <a:spcBef>
                <a:spcPts val="400"/>
              </a:spcBef>
              <a:spcAft>
                <a:spcPts val="0"/>
              </a:spcAft>
              <a:buClr>
                <a:srgbClr val="4F6128"/>
              </a:buClr>
              <a:buSzPct val="100000"/>
              <a:buFont typeface="Calibri"/>
              <a:buAutoNum type="arabicPeriod"/>
            </a:pPr>
            <a:r>
              <a:rPr lang="en-US" sz="2235">
                <a:solidFill>
                  <a:srgbClr val="4F6128"/>
                </a:solidFill>
              </a:rPr>
              <a:t>If you are not a current student at Chemeketa, apply for admission. </a:t>
            </a:r>
            <a:endParaRPr sz="2235"/>
          </a:p>
          <a:p>
            <a:pPr marL="457200" lvl="0" indent="-440204" algn="l" rtl="0">
              <a:spcBef>
                <a:spcPts val="400"/>
              </a:spcBef>
              <a:spcAft>
                <a:spcPts val="0"/>
              </a:spcAft>
              <a:buClr>
                <a:srgbClr val="4F6128"/>
              </a:buClr>
              <a:buSzPct val="100000"/>
              <a:buFont typeface="Calibri"/>
              <a:buAutoNum type="arabicPeriod"/>
            </a:pPr>
            <a:r>
              <a:rPr lang="en-US" sz="2235">
                <a:solidFill>
                  <a:srgbClr val="4F6128"/>
                </a:solidFill>
              </a:rPr>
              <a:t>Before you begin, complete the FAFSA or ORSAA /EFC calculator to obtain the SAI (Student Aid Index) which is required on the application. </a:t>
            </a:r>
            <a:endParaRPr sz="2235">
              <a:solidFill>
                <a:srgbClr val="4F6128"/>
              </a:solidFill>
            </a:endParaRPr>
          </a:p>
          <a:p>
            <a:pPr marL="457200" lvl="0" indent="-440204" algn="l" rtl="0">
              <a:spcBef>
                <a:spcPts val="400"/>
              </a:spcBef>
              <a:spcAft>
                <a:spcPts val="0"/>
              </a:spcAft>
              <a:buClr>
                <a:srgbClr val="4F6128"/>
              </a:buClr>
              <a:buSzPct val="100000"/>
              <a:buAutoNum type="arabicPeriod"/>
            </a:pPr>
            <a:r>
              <a:rPr lang="en-US" sz="2235">
                <a:solidFill>
                  <a:srgbClr val="4F6128"/>
                </a:solidFill>
              </a:rPr>
              <a:t>If you haven’t received the SAI from FAFSA, enter zero (0) to complete and submit the application. Once you receive the SAI from FAFSA, you can log back in and update it before the application deadline.</a:t>
            </a:r>
            <a:endParaRPr sz="2235">
              <a:solidFill>
                <a:srgbClr val="4F6128"/>
              </a:solidFill>
            </a:endParaRPr>
          </a:p>
          <a:p>
            <a:pPr marL="0" lvl="0" indent="0" algn="l" rtl="0">
              <a:spcBef>
                <a:spcPts val="400"/>
              </a:spcBef>
              <a:spcAft>
                <a:spcPts val="0"/>
              </a:spcAft>
              <a:buNone/>
            </a:pPr>
            <a:endParaRPr>
              <a:solidFill>
                <a:srgbClr val="4F6128"/>
              </a:solidFill>
            </a:endParaRPr>
          </a:p>
          <a:p>
            <a:pPr marL="0" lvl="0" indent="0" algn="l" rtl="0">
              <a:spcBef>
                <a:spcPts val="400"/>
              </a:spcBef>
              <a:spcAft>
                <a:spcPts val="0"/>
              </a:spcAft>
              <a:buNone/>
            </a:pPr>
            <a:endParaRPr/>
          </a:p>
          <a:p>
            <a:pPr marL="457200" lvl="0" indent="-330200" algn="l" rtl="0">
              <a:spcBef>
                <a:spcPts val="400"/>
              </a:spcBef>
              <a:spcAft>
                <a:spcPts val="0"/>
              </a:spcAft>
              <a:buClr>
                <a:srgbClr val="888888"/>
              </a:buClr>
              <a:buSzPct val="100000"/>
              <a:buFont typeface="Calibri"/>
              <a:buNone/>
            </a:pPr>
            <a:endParaRPr>
              <a:solidFill>
                <a:srgbClr val="4F6128"/>
              </a:solidFill>
            </a:endParaRPr>
          </a:p>
        </p:txBody>
      </p:sp>
      <p:pic>
        <p:nvPicPr>
          <p:cNvPr id="108" name="Google Shape;108;p3" descr="_chemeketa(rev)_primary.png"/>
          <p:cNvPicPr preferRelativeResize="0">
            <a:picLocks noGrp="1"/>
          </p:cNvPicPr>
          <p:nvPr>
            <p:ph type="body" idx="4294967295"/>
          </p:nvPr>
        </p:nvPicPr>
        <p:blipFill rotWithShape="1">
          <a:blip r:embed="rId4">
            <a:alphaModFix/>
          </a:blip>
          <a:srcRect/>
          <a:stretch/>
        </p:blipFill>
        <p:spPr>
          <a:xfrm>
            <a:off x="76200" y="6172200"/>
            <a:ext cx="1234440" cy="457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Google Shape;296;p25"/>
          <p:cNvSpPr txBox="1">
            <a:spLocks noGrp="1"/>
          </p:cNvSpPr>
          <p:nvPr>
            <p:ph type="title"/>
          </p:nvPr>
        </p:nvSpPr>
        <p:spPr>
          <a:xfrm>
            <a:off x="377325" y="298100"/>
            <a:ext cx="8534400" cy="137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F6128"/>
              </a:buClr>
              <a:buSzPts val="1944"/>
              <a:buFont typeface="Calibri"/>
              <a:buNone/>
            </a:pPr>
            <a:r>
              <a:rPr lang="en-US" sz="2100" b="0" cap="none">
                <a:solidFill>
                  <a:srgbClr val="4F6128"/>
                </a:solidFill>
              </a:rPr>
              <a:t>Finish answering the Supplemental Questions and </a:t>
            </a:r>
            <a:r>
              <a:rPr lang="en-US" sz="2100" b="0">
                <a:solidFill>
                  <a:srgbClr val="4F6128"/>
                </a:solidFill>
              </a:rPr>
              <a:t>click on “ Update Your Application” to submit. </a:t>
            </a:r>
            <a:r>
              <a:rPr lang="en-US" sz="2100" b="0" cap="none">
                <a:solidFill>
                  <a:srgbClr val="4F6128"/>
                </a:solidFill>
              </a:rPr>
              <a:t>This will complete the acceptance of the scholarship offered. If you are offered more than one, you will need to complete th</a:t>
            </a:r>
            <a:r>
              <a:rPr lang="en-US" sz="2100" b="0">
                <a:solidFill>
                  <a:srgbClr val="4F6128"/>
                </a:solidFill>
              </a:rPr>
              <a:t>is </a:t>
            </a:r>
            <a:r>
              <a:rPr lang="en-US" sz="2100" b="0" cap="none">
                <a:solidFill>
                  <a:srgbClr val="4F6128"/>
                </a:solidFill>
              </a:rPr>
              <a:t>process for each scholarship. </a:t>
            </a:r>
            <a:endParaRPr sz="2100"/>
          </a:p>
        </p:txBody>
      </p:sp>
      <p:pic>
        <p:nvPicPr>
          <p:cNvPr id="297" name="Google Shape;297;p25" descr="_chemeketa(rev)_primary.png"/>
          <p:cNvPicPr preferRelativeResize="0"/>
          <p:nvPr/>
        </p:nvPicPr>
        <p:blipFill rotWithShape="1">
          <a:blip r:embed="rId4">
            <a:alphaModFix/>
          </a:blip>
          <a:srcRect/>
          <a:stretch/>
        </p:blipFill>
        <p:spPr>
          <a:xfrm>
            <a:off x="76200" y="6172200"/>
            <a:ext cx="1234440" cy="457200"/>
          </a:xfrm>
          <a:prstGeom prst="rect">
            <a:avLst/>
          </a:prstGeom>
          <a:noFill/>
          <a:ln>
            <a:noFill/>
          </a:ln>
        </p:spPr>
      </p:pic>
      <p:pic>
        <p:nvPicPr>
          <p:cNvPr id="298" name="Google Shape;298;p25"/>
          <p:cNvPicPr preferRelativeResize="0"/>
          <p:nvPr/>
        </p:nvPicPr>
        <p:blipFill>
          <a:blip r:embed="rId5">
            <a:alphaModFix/>
          </a:blip>
          <a:stretch>
            <a:fillRect/>
          </a:stretch>
        </p:blipFill>
        <p:spPr>
          <a:xfrm>
            <a:off x="686000" y="1957650"/>
            <a:ext cx="7644125" cy="3657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26"/>
          <p:cNvSpPr txBox="1">
            <a:spLocks noGrp="1"/>
          </p:cNvSpPr>
          <p:nvPr>
            <p:ph type="ctrTitle"/>
          </p:nvPr>
        </p:nvSpPr>
        <p:spPr>
          <a:xfrm>
            <a:off x="2209800" y="304800"/>
            <a:ext cx="6781800" cy="533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B4A1E"/>
              </a:buClr>
              <a:buSzPts val="2400"/>
              <a:buFont typeface="Calibri"/>
              <a:buNone/>
            </a:pPr>
            <a:r>
              <a:rPr lang="en-US" sz="2400">
                <a:solidFill>
                  <a:srgbClr val="3B4A1E"/>
                </a:solidFill>
              </a:rPr>
              <a:t>What happens after I accept the scholarship? </a:t>
            </a:r>
            <a:endParaRPr/>
          </a:p>
        </p:txBody>
      </p:sp>
      <p:sp>
        <p:nvSpPr>
          <p:cNvPr id="305" name="Google Shape;305;p26"/>
          <p:cNvSpPr txBox="1">
            <a:spLocks noGrp="1"/>
          </p:cNvSpPr>
          <p:nvPr>
            <p:ph type="subTitle" idx="1"/>
          </p:nvPr>
        </p:nvSpPr>
        <p:spPr>
          <a:xfrm>
            <a:off x="1828800" y="1540565"/>
            <a:ext cx="7162800" cy="5029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B4A1E"/>
              </a:buClr>
              <a:buSzPts val="2000"/>
              <a:buFont typeface="Arial"/>
              <a:buChar char="•"/>
            </a:pPr>
            <a:r>
              <a:rPr lang="en-US" sz="2000">
                <a:solidFill>
                  <a:srgbClr val="3B4A1E"/>
                </a:solidFill>
              </a:rPr>
              <a:t>The Financial Aid Office will be authorized to post scholarship funds to your student account.</a:t>
            </a:r>
            <a:endParaRPr/>
          </a:p>
          <a:p>
            <a:pPr marL="342900" lvl="0" indent="-342900" algn="l" rtl="0">
              <a:spcBef>
                <a:spcPts val="400"/>
              </a:spcBef>
              <a:spcAft>
                <a:spcPts val="0"/>
              </a:spcAft>
              <a:buClr>
                <a:srgbClr val="3B4A1E"/>
              </a:buClr>
              <a:buSzPts val="2000"/>
              <a:buFont typeface="Arial"/>
              <a:buChar char="•"/>
            </a:pPr>
            <a:r>
              <a:rPr lang="en-US" sz="2000">
                <a:solidFill>
                  <a:srgbClr val="3B4A1E"/>
                </a:solidFill>
              </a:rPr>
              <a:t>Scholarship funds will be used to pay off balance due. If you don’t have a balance, it may issue funds directly to you. This depends on the scholarship and what it covers. </a:t>
            </a:r>
            <a:endParaRPr/>
          </a:p>
          <a:p>
            <a:pPr marL="342900" lvl="0" indent="-342900" algn="l" rtl="0">
              <a:spcBef>
                <a:spcPts val="400"/>
              </a:spcBef>
              <a:spcAft>
                <a:spcPts val="0"/>
              </a:spcAft>
              <a:buClr>
                <a:srgbClr val="3B4A1E"/>
              </a:buClr>
              <a:buSzPts val="2000"/>
              <a:buFont typeface="Arial"/>
              <a:buChar char="•"/>
            </a:pPr>
            <a:r>
              <a:rPr lang="en-US" sz="2000">
                <a:solidFill>
                  <a:srgbClr val="3B4A1E"/>
                </a:solidFill>
              </a:rPr>
              <a:t>Your academic progress is reviewed throughout the term. Recipients must maintain the minimum requirements each term to retain the scholarship. </a:t>
            </a:r>
            <a:endParaRPr/>
          </a:p>
          <a:p>
            <a:pPr marL="342900" lvl="0" indent="-342900" algn="l" rtl="0">
              <a:spcBef>
                <a:spcPts val="400"/>
              </a:spcBef>
              <a:spcAft>
                <a:spcPts val="0"/>
              </a:spcAft>
              <a:buClr>
                <a:srgbClr val="3B4A1E"/>
              </a:buClr>
              <a:buSzPts val="2000"/>
              <a:buFont typeface="Arial"/>
              <a:buChar char="•"/>
            </a:pPr>
            <a:r>
              <a:rPr lang="en-US" sz="2000">
                <a:solidFill>
                  <a:srgbClr val="3B4A1E"/>
                </a:solidFill>
              </a:rPr>
              <a:t>Scholarship funds will post to the student’s account the first week of each term. </a:t>
            </a:r>
            <a:endParaRPr/>
          </a:p>
          <a:p>
            <a:pPr marL="342900" lvl="0" indent="-342900" algn="l" rtl="0">
              <a:spcBef>
                <a:spcPts val="400"/>
              </a:spcBef>
              <a:spcAft>
                <a:spcPts val="0"/>
              </a:spcAft>
              <a:buClr>
                <a:srgbClr val="3B4A1E"/>
              </a:buClr>
              <a:buSzPts val="2000"/>
              <a:buFont typeface="Arial"/>
              <a:buChar char="•"/>
            </a:pPr>
            <a:r>
              <a:rPr lang="en-US" sz="2000">
                <a:solidFill>
                  <a:srgbClr val="3B4A1E"/>
                </a:solidFill>
              </a:rPr>
              <a:t>If requirements are not met, the scholarship may be canceled or placed on warning status.  </a:t>
            </a:r>
            <a:endParaRPr/>
          </a:p>
        </p:txBody>
      </p:sp>
      <p:pic>
        <p:nvPicPr>
          <p:cNvPr id="306" name="Google Shape;306;p26" descr="_chemeketa(rev)_primary.png"/>
          <p:cNvPicPr preferRelativeResize="0">
            <a:picLocks noGrp="1"/>
          </p:cNvPicPr>
          <p:nvPr>
            <p:ph type="body" idx="4294967295"/>
          </p:nvPr>
        </p:nvPicPr>
        <p:blipFill rotWithShape="1">
          <a:blip r:embed="rId4">
            <a:alphaModFix/>
          </a:blip>
          <a:srcRect/>
          <a:stretch/>
        </p:blipFill>
        <p:spPr>
          <a:xfrm>
            <a:off x="152400" y="6248400"/>
            <a:ext cx="1325217" cy="4908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27"/>
          <p:cNvSpPr txBox="1">
            <a:spLocks noGrp="1"/>
          </p:cNvSpPr>
          <p:nvPr>
            <p:ph type="title"/>
          </p:nvPr>
        </p:nvSpPr>
        <p:spPr>
          <a:xfrm>
            <a:off x="715617" y="4191000"/>
            <a:ext cx="7772400" cy="1295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4F6128"/>
              </a:buClr>
              <a:buSzPts val="2200"/>
              <a:buFont typeface="Calibri"/>
              <a:buNone/>
            </a:pPr>
            <a:r>
              <a:rPr lang="en-US" sz="2200" b="0" u="sng">
                <a:solidFill>
                  <a:srgbClr val="4F6128"/>
                </a:solidFill>
                <a:hlinkClick r:id="rId4">
                  <a:extLst>
                    <a:ext uri="{A12FA001-AC4F-418D-AE19-62706E023703}">
                      <ahyp:hlinkClr xmlns:ahyp="http://schemas.microsoft.com/office/drawing/2018/hyperlinkcolor" val="tx"/>
                    </a:ext>
                  </a:extLst>
                </a:hlinkClick>
              </a:rPr>
              <a:t>foundation@chemeketa.edu</a:t>
            </a:r>
            <a:r>
              <a:rPr lang="en-US" sz="2200" b="0">
                <a:solidFill>
                  <a:srgbClr val="4F6128"/>
                </a:solidFill>
              </a:rPr>
              <a:t> or at 503-365-4747</a:t>
            </a:r>
            <a:br>
              <a:rPr lang="en-US" sz="2200" b="0">
                <a:solidFill>
                  <a:srgbClr val="4F6128"/>
                </a:solidFill>
              </a:rPr>
            </a:br>
            <a:r>
              <a:rPr lang="en-US" sz="2200" b="0">
                <a:solidFill>
                  <a:srgbClr val="4F6128"/>
                </a:solidFill>
              </a:rPr>
              <a:t>Website: go.chemeketa.edu/foundation </a:t>
            </a:r>
            <a:br>
              <a:rPr lang="en-US" sz="2200" b="0">
                <a:solidFill>
                  <a:srgbClr val="4F6128"/>
                </a:solidFill>
              </a:rPr>
            </a:br>
            <a:r>
              <a:rPr lang="en-US" sz="2200" b="0">
                <a:solidFill>
                  <a:srgbClr val="4F6128"/>
                </a:solidFill>
              </a:rPr>
              <a:t>Building 5, Room 264</a:t>
            </a:r>
            <a:endParaRPr sz="2200" b="0">
              <a:solidFill>
                <a:srgbClr val="4F6128"/>
              </a:solidFill>
            </a:endParaRPr>
          </a:p>
        </p:txBody>
      </p:sp>
      <p:sp>
        <p:nvSpPr>
          <p:cNvPr id="312" name="Google Shape;312;p27"/>
          <p:cNvSpPr txBox="1">
            <a:spLocks noGrp="1"/>
          </p:cNvSpPr>
          <p:nvPr>
            <p:ph type="body" idx="1"/>
          </p:nvPr>
        </p:nvSpPr>
        <p:spPr>
          <a:xfrm>
            <a:off x="685800" y="2057400"/>
            <a:ext cx="3657600" cy="1295400"/>
          </a:xfrm>
          <a:prstGeom prst="rect">
            <a:avLst/>
          </a:prstGeom>
          <a:noFill/>
          <a:ln>
            <a:noFill/>
          </a:ln>
        </p:spPr>
        <p:txBody>
          <a:bodyPr spcFirstLastPara="1" wrap="square" lIns="91425" tIns="45700" rIns="91425" bIns="45700" anchor="t" anchorCtr="0">
            <a:normAutofit fontScale="25000" lnSpcReduction="20000"/>
          </a:bodyPr>
          <a:lstStyle/>
          <a:p>
            <a:pPr marL="114300" lvl="0" indent="0" algn="ctr" rtl="0">
              <a:lnSpc>
                <a:spcPct val="90000"/>
              </a:lnSpc>
              <a:spcBef>
                <a:spcPts val="0"/>
              </a:spcBef>
              <a:spcAft>
                <a:spcPts val="0"/>
              </a:spcAft>
              <a:buClr>
                <a:srgbClr val="4F6128"/>
              </a:buClr>
              <a:buSzPct val="90000"/>
              <a:buNone/>
            </a:pPr>
            <a:r>
              <a:rPr lang="en-US" sz="8000">
                <a:solidFill>
                  <a:srgbClr val="4F6128"/>
                </a:solidFill>
                <a:latin typeface="Calibri"/>
                <a:ea typeface="Calibri"/>
                <a:cs typeface="Calibri"/>
                <a:sym typeface="Calibri"/>
              </a:rPr>
              <a:t>Otilia Morales</a:t>
            </a:r>
            <a:endParaRPr sz="8000">
              <a:solidFill>
                <a:srgbClr val="4F6128"/>
              </a:solidFill>
              <a:latin typeface="Calibri"/>
              <a:ea typeface="Calibri"/>
              <a:cs typeface="Calibri"/>
              <a:sym typeface="Calibri"/>
            </a:endParaRPr>
          </a:p>
          <a:p>
            <a:pPr marL="114300" lvl="0" indent="0" algn="ctr" rtl="0">
              <a:lnSpc>
                <a:spcPct val="100000"/>
              </a:lnSpc>
              <a:spcBef>
                <a:spcPts val="920"/>
              </a:spcBef>
              <a:spcAft>
                <a:spcPts val="0"/>
              </a:spcAft>
              <a:buClr>
                <a:srgbClr val="4F6128"/>
              </a:buClr>
              <a:buSzPct val="90000"/>
              <a:buNone/>
            </a:pPr>
            <a:r>
              <a:rPr lang="en-US" sz="8000">
                <a:solidFill>
                  <a:srgbClr val="4F6128"/>
                </a:solidFill>
                <a:latin typeface="Calibri"/>
                <a:ea typeface="Calibri"/>
                <a:cs typeface="Calibri"/>
                <a:sym typeface="Calibri"/>
              </a:rPr>
              <a:t>Scholarship Coordinator</a:t>
            </a:r>
            <a:br>
              <a:rPr lang="en-US" sz="8000">
                <a:solidFill>
                  <a:srgbClr val="4F6128"/>
                </a:solidFill>
                <a:latin typeface="Calibri"/>
                <a:ea typeface="Calibri"/>
                <a:cs typeface="Calibri"/>
                <a:sym typeface="Calibri"/>
              </a:rPr>
            </a:br>
            <a:r>
              <a:rPr lang="en-US" sz="8000">
                <a:solidFill>
                  <a:srgbClr val="4F6128"/>
                </a:solidFill>
                <a:latin typeface="Calibri"/>
                <a:ea typeface="Calibri"/>
                <a:cs typeface="Calibri"/>
                <a:sym typeface="Calibri"/>
              </a:rPr>
              <a:t>Chemeketa Foundation</a:t>
            </a:r>
            <a:br>
              <a:rPr lang="en-US" sz="8000">
                <a:solidFill>
                  <a:srgbClr val="4F6128"/>
                </a:solidFill>
                <a:latin typeface="Calibri"/>
                <a:ea typeface="Calibri"/>
                <a:cs typeface="Calibri"/>
                <a:sym typeface="Calibri"/>
              </a:rPr>
            </a:br>
            <a:r>
              <a:rPr lang="en-US" sz="8000">
                <a:solidFill>
                  <a:srgbClr val="4F6128"/>
                </a:solidFill>
                <a:latin typeface="Calibri"/>
                <a:ea typeface="Calibri"/>
                <a:cs typeface="Calibri"/>
                <a:sym typeface="Calibri"/>
              </a:rPr>
              <a:t>otilia.morales@chemeketa.edu</a:t>
            </a:r>
            <a:br>
              <a:rPr lang="en-US" sz="8000">
                <a:solidFill>
                  <a:srgbClr val="4F6128"/>
                </a:solidFill>
                <a:latin typeface="Calibri"/>
                <a:ea typeface="Calibri"/>
                <a:cs typeface="Calibri"/>
                <a:sym typeface="Calibri"/>
              </a:rPr>
            </a:br>
            <a:r>
              <a:rPr lang="en-US" sz="8000">
                <a:solidFill>
                  <a:srgbClr val="4F6128"/>
                </a:solidFill>
                <a:latin typeface="Calibri"/>
                <a:ea typeface="Calibri"/>
                <a:cs typeface="Calibri"/>
                <a:sym typeface="Calibri"/>
              </a:rPr>
              <a:t>503.399.6990</a:t>
            </a:r>
            <a:endParaRPr/>
          </a:p>
          <a:p>
            <a:pPr marL="0" lvl="0" indent="0" algn="l" rtl="0">
              <a:spcBef>
                <a:spcPts val="70"/>
              </a:spcBef>
              <a:spcAft>
                <a:spcPts val="0"/>
              </a:spcAft>
              <a:buClr>
                <a:schemeClr val="dk1"/>
              </a:buClr>
              <a:buSzPct val="100000"/>
              <a:buNone/>
            </a:pPr>
            <a:endParaRPr/>
          </a:p>
        </p:txBody>
      </p:sp>
      <p:sp>
        <p:nvSpPr>
          <p:cNvPr id="313" name="Google Shape;313;p27"/>
          <p:cNvSpPr txBox="1">
            <a:spLocks noGrp="1"/>
          </p:cNvSpPr>
          <p:nvPr>
            <p:ph type="body" idx="4294967295"/>
          </p:nvPr>
        </p:nvSpPr>
        <p:spPr>
          <a:xfrm>
            <a:off x="4572000" y="2057400"/>
            <a:ext cx="3962400" cy="1603375"/>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4F6128"/>
              </a:buClr>
              <a:buSzPts val="2000"/>
              <a:buNone/>
            </a:pPr>
            <a:r>
              <a:rPr lang="en-US" sz="2000">
                <a:solidFill>
                  <a:srgbClr val="4F6128"/>
                </a:solidFill>
              </a:rPr>
              <a:t>Jamie Wenigmann</a:t>
            </a:r>
            <a:br>
              <a:rPr lang="en-US" sz="2000">
                <a:solidFill>
                  <a:srgbClr val="4F6128"/>
                </a:solidFill>
              </a:rPr>
            </a:br>
            <a:r>
              <a:rPr lang="en-US" sz="2000">
                <a:solidFill>
                  <a:srgbClr val="4F6128"/>
                </a:solidFill>
              </a:rPr>
              <a:t>Director of Development</a:t>
            </a:r>
            <a:br>
              <a:rPr lang="en-US" sz="2000">
                <a:solidFill>
                  <a:srgbClr val="4F6128"/>
                </a:solidFill>
              </a:rPr>
            </a:br>
            <a:r>
              <a:rPr lang="en-US" sz="2000">
                <a:solidFill>
                  <a:srgbClr val="4F6128"/>
                </a:solidFill>
              </a:rPr>
              <a:t>Chemeketa Foundation</a:t>
            </a:r>
            <a:br>
              <a:rPr lang="en-US" sz="2000">
                <a:solidFill>
                  <a:srgbClr val="4F6128"/>
                </a:solidFill>
              </a:rPr>
            </a:br>
            <a:r>
              <a:rPr lang="en-US" sz="2000">
                <a:solidFill>
                  <a:srgbClr val="4F6128"/>
                </a:solidFill>
              </a:rPr>
              <a:t>jamie.wenigmann@chemeketa.edu</a:t>
            </a:r>
            <a:br>
              <a:rPr lang="en-US" sz="2000">
                <a:solidFill>
                  <a:srgbClr val="4F6128"/>
                </a:solidFill>
              </a:rPr>
            </a:br>
            <a:r>
              <a:rPr lang="en-US" sz="2000">
                <a:solidFill>
                  <a:srgbClr val="4F6128"/>
                </a:solidFill>
              </a:rPr>
              <a:t>503-399-5148</a:t>
            </a:r>
            <a:endParaRPr sz="2000">
              <a:solidFill>
                <a:srgbClr val="4F6128"/>
              </a:solidFill>
            </a:endParaRPr>
          </a:p>
          <a:p>
            <a:pPr marL="342900" lvl="0" indent="-139700" algn="l" rtl="0">
              <a:spcBef>
                <a:spcPts val="640"/>
              </a:spcBef>
              <a:spcAft>
                <a:spcPts val="0"/>
              </a:spcAft>
              <a:buClr>
                <a:schemeClr val="dk1"/>
              </a:buClr>
              <a:buSzPts val="3200"/>
              <a:buNone/>
            </a:pPr>
            <a:endParaRPr/>
          </a:p>
        </p:txBody>
      </p:sp>
      <p:sp>
        <p:nvSpPr>
          <p:cNvPr id="314" name="Google Shape;314;p27"/>
          <p:cNvSpPr txBox="1"/>
          <p:nvPr/>
        </p:nvSpPr>
        <p:spPr>
          <a:xfrm>
            <a:off x="762000" y="907774"/>
            <a:ext cx="7772400" cy="46382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4F6128"/>
              </a:buClr>
              <a:buSzPts val="3200"/>
              <a:buFont typeface="Calibri"/>
              <a:buNone/>
            </a:pPr>
            <a:r>
              <a:rPr lang="en-US" sz="3200" b="0" i="0" u="none" strike="noStrike" cap="none">
                <a:solidFill>
                  <a:srgbClr val="4F6128"/>
                </a:solidFill>
                <a:latin typeface="Calibri"/>
                <a:ea typeface="Calibri"/>
                <a:cs typeface="Calibri"/>
                <a:sym typeface="Calibri"/>
              </a:rPr>
              <a:t>Questions? </a:t>
            </a:r>
            <a:endParaRPr sz="3200" b="0" i="0" u="none" strike="noStrike" cap="none">
              <a:solidFill>
                <a:srgbClr val="4F612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4">
            <a:alphaModFix/>
          </a:blip>
          <a:srcRect l="1175"/>
          <a:stretch/>
        </p:blipFill>
        <p:spPr>
          <a:xfrm>
            <a:off x="152400" y="914400"/>
            <a:ext cx="8763000" cy="4794960"/>
          </a:xfrm>
          <a:prstGeom prst="rect">
            <a:avLst/>
          </a:prstGeom>
          <a:noFill/>
          <a:ln>
            <a:noFill/>
          </a:ln>
        </p:spPr>
      </p:pic>
      <p:sp>
        <p:nvSpPr>
          <p:cNvPr id="114" name="Google Shape;114;p4"/>
          <p:cNvSpPr txBox="1">
            <a:spLocks noGrp="1"/>
          </p:cNvSpPr>
          <p:nvPr>
            <p:ph type="title"/>
          </p:nvPr>
        </p:nvSpPr>
        <p:spPr>
          <a:xfrm>
            <a:off x="152400" y="76200"/>
            <a:ext cx="8763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4F6128"/>
              </a:buClr>
              <a:buSzPts val="2400"/>
              <a:buFont typeface="Calibri"/>
              <a:buNone/>
            </a:pPr>
            <a:r>
              <a:rPr lang="en-US" sz="2400">
                <a:solidFill>
                  <a:srgbClr val="4F6128"/>
                </a:solidFill>
              </a:rPr>
              <a:t>Read the information carefully and completely before you sign in.</a:t>
            </a:r>
            <a:endParaRPr/>
          </a:p>
        </p:txBody>
      </p:sp>
      <p:pic>
        <p:nvPicPr>
          <p:cNvPr id="115" name="Google Shape;115;p4" descr="_chemeketa(rev)_primary.png"/>
          <p:cNvPicPr preferRelativeResize="0"/>
          <p:nvPr/>
        </p:nvPicPr>
        <p:blipFill rotWithShape="1">
          <a:blip r:embed="rId5">
            <a:alphaModFix/>
          </a:blip>
          <a:srcRect/>
          <a:stretch/>
        </p:blipFill>
        <p:spPr>
          <a:xfrm>
            <a:off x="7543800" y="6172200"/>
            <a:ext cx="123444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304800" y="228600"/>
            <a:ext cx="8260439"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F6128"/>
              </a:buClr>
              <a:buSzPts val="2400"/>
              <a:buFont typeface="Calibri"/>
              <a:buNone/>
            </a:pPr>
            <a:r>
              <a:rPr lang="en-US" sz="2200">
                <a:solidFill>
                  <a:srgbClr val="4F6128"/>
                </a:solidFill>
              </a:rPr>
              <a:t>Before you click on “Sign in With Your Institution” make sure the Applicants and Administrators tab is selected.</a:t>
            </a:r>
            <a:endParaRPr sz="2200"/>
          </a:p>
        </p:txBody>
      </p:sp>
      <p:pic>
        <p:nvPicPr>
          <p:cNvPr id="121" name="Google Shape;121;p5"/>
          <p:cNvPicPr preferRelativeResize="0">
            <a:picLocks noGrp="1"/>
          </p:cNvPicPr>
          <p:nvPr>
            <p:ph type="body" idx="1"/>
          </p:nvPr>
        </p:nvPicPr>
        <p:blipFill rotWithShape="1">
          <a:blip r:embed="rId4">
            <a:alphaModFix/>
          </a:blip>
          <a:srcRect b="14278"/>
          <a:stretch/>
        </p:blipFill>
        <p:spPr>
          <a:xfrm>
            <a:off x="990600" y="1447800"/>
            <a:ext cx="7269839" cy="4308578"/>
          </a:xfrm>
          <a:prstGeom prst="rect">
            <a:avLst/>
          </a:prstGeom>
          <a:noFill/>
          <a:ln>
            <a:noFill/>
          </a:ln>
        </p:spPr>
      </p:pic>
      <p:pic>
        <p:nvPicPr>
          <p:cNvPr id="122" name="Google Shape;122;p5" descr="_chemeketa(rev)_primary.png"/>
          <p:cNvPicPr preferRelativeResize="0"/>
          <p:nvPr/>
        </p:nvPicPr>
        <p:blipFill rotWithShape="1">
          <a:blip r:embed="rId5">
            <a:alphaModFix/>
          </a:blip>
          <a:srcRect/>
          <a:stretch/>
        </p:blipFill>
        <p:spPr>
          <a:xfrm>
            <a:off x="7643219" y="6229620"/>
            <a:ext cx="123444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6"/>
          <p:cNvSpPr txBox="1">
            <a:spLocks noGrp="1"/>
          </p:cNvSpPr>
          <p:nvPr>
            <p:ph type="body" idx="2"/>
          </p:nvPr>
        </p:nvSpPr>
        <p:spPr>
          <a:xfrm>
            <a:off x="152402" y="1752600"/>
            <a:ext cx="3200398" cy="44196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4F6128"/>
              </a:buClr>
              <a:buSzPts val="2000"/>
              <a:buNone/>
            </a:pPr>
            <a:r>
              <a:rPr lang="en-US" sz="2000">
                <a:solidFill>
                  <a:srgbClr val="4F6128"/>
                </a:solidFill>
              </a:rPr>
              <a:t>To access the application, you need to login. </a:t>
            </a:r>
            <a:endParaRPr/>
          </a:p>
          <a:p>
            <a:pPr marL="0" lvl="0" indent="0" algn="l" rtl="0">
              <a:spcBef>
                <a:spcPts val="400"/>
              </a:spcBef>
              <a:spcAft>
                <a:spcPts val="0"/>
              </a:spcAft>
              <a:buClr>
                <a:schemeClr val="dk1"/>
              </a:buClr>
              <a:buSzPts val="2000"/>
              <a:buNone/>
            </a:pPr>
            <a:endParaRPr sz="2000">
              <a:solidFill>
                <a:srgbClr val="4F6128"/>
              </a:solidFill>
            </a:endParaRPr>
          </a:p>
          <a:p>
            <a:pPr marL="0" lvl="0" indent="0" algn="l" rtl="0">
              <a:spcBef>
                <a:spcPts val="400"/>
              </a:spcBef>
              <a:spcAft>
                <a:spcPts val="0"/>
              </a:spcAft>
              <a:buClr>
                <a:srgbClr val="4F6128"/>
              </a:buClr>
              <a:buSzPts val="2000"/>
              <a:buNone/>
            </a:pPr>
            <a:r>
              <a:rPr lang="en-US" sz="2000">
                <a:solidFill>
                  <a:srgbClr val="4F6128"/>
                </a:solidFill>
              </a:rPr>
              <a:t>Current students use your Chemeketa Single Sign on (SSO).</a:t>
            </a:r>
            <a:br>
              <a:rPr lang="en-US" sz="2000">
                <a:solidFill>
                  <a:srgbClr val="4F6128"/>
                </a:solidFill>
              </a:rPr>
            </a:br>
            <a:br>
              <a:rPr lang="en-US" sz="2000">
                <a:solidFill>
                  <a:srgbClr val="4F6128"/>
                </a:solidFill>
              </a:rPr>
            </a:br>
            <a:r>
              <a:rPr lang="en-US" sz="2000">
                <a:solidFill>
                  <a:srgbClr val="4F6128"/>
                </a:solidFill>
              </a:rPr>
              <a:t>New students need to apply for admissions to obtain a username and password. It will take up to 10 days to process your admissions form. Do not wait until the deadline. </a:t>
            </a:r>
            <a:endParaRPr/>
          </a:p>
        </p:txBody>
      </p:sp>
      <p:pic>
        <p:nvPicPr>
          <p:cNvPr id="128" name="Google Shape;128;p6"/>
          <p:cNvPicPr preferRelativeResize="0">
            <a:picLocks noGrp="1"/>
          </p:cNvPicPr>
          <p:nvPr>
            <p:ph type="body" idx="1"/>
          </p:nvPr>
        </p:nvPicPr>
        <p:blipFill rotWithShape="1">
          <a:blip r:embed="rId4">
            <a:alphaModFix/>
          </a:blip>
          <a:srcRect l="6399" t="6146" r="4495" b="6609"/>
          <a:stretch/>
        </p:blipFill>
        <p:spPr>
          <a:xfrm>
            <a:off x="3352800" y="1752600"/>
            <a:ext cx="5462636" cy="41320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p7"/>
          <p:cNvPicPr preferRelativeResize="0">
            <a:picLocks noGrp="1"/>
          </p:cNvPicPr>
          <p:nvPr>
            <p:ph type="body" idx="1"/>
          </p:nvPr>
        </p:nvPicPr>
        <p:blipFill rotWithShape="1">
          <a:blip r:embed="rId4">
            <a:alphaModFix/>
          </a:blip>
          <a:srcRect l="1020" t="19858" r="2041"/>
          <a:stretch/>
        </p:blipFill>
        <p:spPr>
          <a:xfrm>
            <a:off x="974587" y="1772225"/>
            <a:ext cx="7573500" cy="4187700"/>
          </a:xfrm>
          <a:prstGeom prst="rect">
            <a:avLst/>
          </a:prstGeom>
          <a:noFill/>
          <a:ln>
            <a:noFill/>
          </a:ln>
        </p:spPr>
      </p:pic>
      <p:sp>
        <p:nvSpPr>
          <p:cNvPr id="134" name="Google Shape;134;p7"/>
          <p:cNvSpPr txBox="1">
            <a:spLocks noGrp="1"/>
          </p:cNvSpPr>
          <p:nvPr>
            <p:ph type="body" idx="2"/>
          </p:nvPr>
        </p:nvSpPr>
        <p:spPr>
          <a:xfrm>
            <a:off x="228600" y="152400"/>
            <a:ext cx="8763000" cy="140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F6128"/>
              </a:buClr>
              <a:buSzPts val="1600"/>
              <a:buNone/>
            </a:pPr>
            <a:r>
              <a:rPr lang="en-US" sz="1800">
                <a:solidFill>
                  <a:srgbClr val="4F6128"/>
                </a:solidFill>
              </a:rPr>
              <a:t>The General Application is in the My Application tab (top left corner). The Student Aid Index (formerly EFC) is required on the application. If you haven’t done so, you will need to complete the Federal Application Student Aid (FAFSA) or the Oregon Student Aid Application (ORSAA) and/or the Expected Family Contribution Calculator for the Student Aid Index value (in Results page).  </a:t>
            </a:r>
            <a:endParaRPr sz="1800"/>
          </a:p>
        </p:txBody>
      </p:sp>
      <p:pic>
        <p:nvPicPr>
          <p:cNvPr id="135" name="Google Shape;135;p7" descr="_chemeketa(rev)_primary.png"/>
          <p:cNvPicPr preferRelativeResize="0"/>
          <p:nvPr/>
        </p:nvPicPr>
        <p:blipFill rotWithShape="1">
          <a:blip r:embed="rId5">
            <a:alphaModFix/>
          </a:blip>
          <a:srcRect/>
          <a:stretch/>
        </p:blipFill>
        <p:spPr>
          <a:xfrm>
            <a:off x="76200" y="6172200"/>
            <a:ext cx="123444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2826" y="76200"/>
            <a:ext cx="8994914" cy="1295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B4A1E"/>
              </a:buClr>
              <a:buSzPts val="2000"/>
              <a:buFont typeface="Calibri"/>
              <a:buNone/>
            </a:pPr>
            <a:r>
              <a:rPr lang="en-US" sz="2000">
                <a:solidFill>
                  <a:srgbClr val="3B4A1E"/>
                </a:solidFill>
                <a:latin typeface="Calibri"/>
                <a:ea typeface="Calibri"/>
                <a:cs typeface="Calibri"/>
                <a:sym typeface="Calibri"/>
              </a:rPr>
              <a:t>Select the program you are pursuing or will pursue next year, if it will change. Answer all the </a:t>
            </a:r>
            <a:r>
              <a:rPr lang="en-US" sz="2000">
                <a:solidFill>
                  <a:srgbClr val="3B4A1E"/>
                </a:solidFill>
              </a:rPr>
              <a:t>starred </a:t>
            </a:r>
            <a:r>
              <a:rPr lang="en-US" sz="2000">
                <a:solidFill>
                  <a:srgbClr val="3B4A1E"/>
                </a:solidFill>
                <a:latin typeface="Calibri"/>
                <a:ea typeface="Calibri"/>
                <a:cs typeface="Calibri"/>
                <a:sym typeface="Calibri"/>
              </a:rPr>
              <a:t>questions. Click on the  drop down arrow for a list to select from. If you received, or will receive a GED certificate, contact the GED department to assist you in converting your scores to a GPA score you can enter on the application. </a:t>
            </a:r>
            <a:endParaRPr/>
          </a:p>
        </p:txBody>
      </p:sp>
      <p:pic>
        <p:nvPicPr>
          <p:cNvPr id="141" name="Google Shape;141;p8"/>
          <p:cNvPicPr preferRelativeResize="0">
            <a:picLocks noGrp="1"/>
          </p:cNvPicPr>
          <p:nvPr>
            <p:ph type="body" idx="1"/>
          </p:nvPr>
        </p:nvPicPr>
        <p:blipFill rotWithShape="1">
          <a:blip r:embed="rId4">
            <a:alphaModFix/>
          </a:blip>
          <a:srcRect/>
          <a:stretch/>
        </p:blipFill>
        <p:spPr>
          <a:xfrm>
            <a:off x="227925" y="1694024"/>
            <a:ext cx="4623600" cy="4002600"/>
          </a:xfrm>
          <a:prstGeom prst="rect">
            <a:avLst/>
          </a:prstGeom>
          <a:noFill/>
          <a:ln>
            <a:noFill/>
          </a:ln>
        </p:spPr>
      </p:pic>
      <p:pic>
        <p:nvPicPr>
          <p:cNvPr id="142" name="Google Shape;142;p8" descr="_chemeketa(rev)_primary.png"/>
          <p:cNvPicPr preferRelativeResize="0"/>
          <p:nvPr/>
        </p:nvPicPr>
        <p:blipFill rotWithShape="1">
          <a:blip r:embed="rId5">
            <a:alphaModFix/>
          </a:blip>
          <a:srcRect/>
          <a:stretch/>
        </p:blipFill>
        <p:spPr>
          <a:xfrm>
            <a:off x="76200" y="6172200"/>
            <a:ext cx="1234440" cy="457200"/>
          </a:xfrm>
          <a:prstGeom prst="rect">
            <a:avLst/>
          </a:prstGeom>
          <a:noFill/>
          <a:ln>
            <a:noFill/>
          </a:ln>
        </p:spPr>
      </p:pic>
      <p:pic>
        <p:nvPicPr>
          <p:cNvPr id="143" name="Google Shape;143;p8"/>
          <p:cNvPicPr preferRelativeResize="0"/>
          <p:nvPr/>
        </p:nvPicPr>
        <p:blipFill>
          <a:blip r:embed="rId6">
            <a:alphaModFix/>
          </a:blip>
          <a:stretch>
            <a:fillRect/>
          </a:stretch>
        </p:blipFill>
        <p:spPr>
          <a:xfrm>
            <a:off x="4695775" y="1602935"/>
            <a:ext cx="4326900" cy="41847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381000" y="1143000"/>
            <a:ext cx="8534400" cy="914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4F6128"/>
              </a:buClr>
              <a:buSzPct val="100000"/>
              <a:buFont typeface="Calibri"/>
              <a:buNone/>
            </a:pPr>
            <a:r>
              <a:rPr lang="en-US" sz="2200">
                <a:solidFill>
                  <a:srgbClr val="4F6128"/>
                </a:solidFill>
              </a:rPr>
              <a:t>Select your enrollment plans for each term (Fall 2024, Winter 2025 and Spring 2025).  This is for the next academic year. You can update the information up to the end of the application period. </a:t>
            </a:r>
            <a:endParaRPr/>
          </a:p>
        </p:txBody>
      </p:sp>
      <p:pic>
        <p:nvPicPr>
          <p:cNvPr id="149" name="Google Shape;149;p9"/>
          <p:cNvPicPr preferRelativeResize="0"/>
          <p:nvPr/>
        </p:nvPicPr>
        <p:blipFill rotWithShape="1">
          <a:blip r:embed="rId4">
            <a:alphaModFix/>
          </a:blip>
          <a:srcRect/>
          <a:stretch/>
        </p:blipFill>
        <p:spPr>
          <a:xfrm>
            <a:off x="990600" y="2193178"/>
            <a:ext cx="7162799" cy="4664822"/>
          </a:xfrm>
          <a:prstGeom prst="rect">
            <a:avLst/>
          </a:prstGeom>
          <a:noFill/>
          <a:ln>
            <a:noFill/>
          </a:ln>
        </p:spPr>
      </p:pic>
    </p:spTree>
  </p:cSld>
  <p:clrMapOvr>
    <a:masterClrMapping/>
  </p:clrMapOvr>
</p:sld>
</file>

<file path=ppt/theme/theme1.xml><?xml version="1.0" encoding="utf-8"?>
<a:theme xmlns:a="http://schemas.openxmlformats.org/drawingml/2006/main" name="Chemeketa_template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On-screen Show (4:3)</PresentationFormat>
  <Paragraphs>62</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Chemeketa_template4</vt:lpstr>
      <vt:lpstr>CHEMEKETA FOUNDATION SCHOLARSHIP APPLICATION PROCESS  </vt:lpstr>
      <vt:lpstr>Access the online scholarship application at Chemeketa.academicworks.com or  the foundation website at go.chemeketa.edu/foundation</vt:lpstr>
      <vt:lpstr>SCHOLARSHIP APPLICATIONS ARE AVAILABLE FROM FEBRUARY 1 TO MARCH 31.  AWARDS WILL BE FOR THE ACADEMIC YEAR 2024 – 2025 (FALL, WINTER AND SPRING TERM). </vt:lpstr>
      <vt:lpstr>Read the information carefully and completely before you sign in.</vt:lpstr>
      <vt:lpstr>Before you click on “Sign in With Your Institution” make sure the Applicants and Administrators tab is selected.</vt:lpstr>
      <vt:lpstr>PowerPoint Presentation</vt:lpstr>
      <vt:lpstr>PowerPoint Presentation</vt:lpstr>
      <vt:lpstr>Select the program you are pursuing or will pursue next year, if it will change. Answer all the starred questions. Click on the  drop down arrow for a list to select from. If you received, or will receive a GED certificate, contact the GED department to assist you in converting your scores to a GPA score you can enter on the application. </vt:lpstr>
      <vt:lpstr>Select your enrollment plans for each term (Fall 2024, Winter 2025 and Spring 2025).  This is for the next academic year. You can update the information up to the end of the application period. </vt:lpstr>
      <vt:lpstr>Statements are for scholarships that have specific criteria or preference. If none apply, you will be considered for scholarships pursuing any certificate or degree.  </vt:lpstr>
      <vt:lpstr>Select the method used to calculate the Student Aid Index value (SAI) formerly the Expected Family Contribution (EFC) score. </vt:lpstr>
      <vt:lpstr>The SAI is required on the application. If FAFSA has not given you the SAI value, enter last year’s EFC score or zero (0). This will enable you to finish complete the application and submit it.   Once you receive the SAI from FAFSA, you can log back in and update it before the application deadline. </vt:lpstr>
      <vt:lpstr>This question is to the Student – if you are a parent with a child or children under 12 years, who is/are your dependent(s) and require(s) childcare. </vt:lpstr>
      <vt:lpstr>Short essays are not required. However, if you submit an essay, your application will be considered for additional scholarships. </vt:lpstr>
      <vt:lpstr>   </vt:lpstr>
      <vt:lpstr>If you do not have leadership experience, volunteer/community service, work or military experience, please tell us more about you so we can see what scholarships may best help your academic journey.  </vt:lpstr>
      <vt:lpstr>Read each section carefully before you check the box. Enter your name and date. At the bottom of the page, click on the button “Finish and Submit” or “Save and Keep Editing” to update your application at a later time.  </vt:lpstr>
      <vt:lpstr>After you submit the application, you will receive a notification stating your application was received. Read the information thoroughly. Click on the “General Application” link to review details from the application. </vt:lpstr>
      <vt:lpstr>If you need to change your response, do so by logging back into the application by the deadline. Once you have submitted the application, your status will say, General Application 1 of 1. Otherwise, it will state 0 of 1, which means the application has not been submitted. Click on Finish to complete the application. </vt:lpstr>
      <vt:lpstr>If selected for a scholarship, you will receive a notification at your My Chemeketa email address. It will be from the Chemeketa Foundation Scholarships. Read it thoroughly. To view the scholarship offer click on the scholarship award link or log back into the scholarship portal at chemeketa.academicworks.com. </vt:lpstr>
      <vt:lpstr>You will see the Post–Acceptance for (name of scholarship) in the scholarship portal. Click on “Finish” to review the scholarship information and to accept. </vt:lpstr>
      <vt:lpstr>Read the scholarship information and accept the offer. To view examples of photos and thank you letters, click on “ Our reference guide here.” Then select the Supplemental Questions tab to complete the acceptance. </vt:lpstr>
      <vt:lpstr>Read the scholarship information and accept the offer. Then select the Supplemental Questions tab to complete the acceptance. If you are unable to answer the questions, it could be the deadline to accept it has passed. Contact the foundation. To view scholarship requirements, click on the “additional details may be included here” link. </vt:lpstr>
      <vt:lpstr>The “additional details may be included here” link will direct you to a list of scholarships (in alphabetical order). Review the requirements and cost covered by the scholarship. You must maintain the minimum requirements to retain scholarship. </vt:lpstr>
      <vt:lpstr>You are required to submit a thank you letter to the donor. On the award notification sent to your My Chemeketa email, there is the “our reference guide here” link for examples of thank you letters and appropriate photos to submit. Note: Thank you letters that are Al generated will not be accepted and will put at risk of losing the award </vt:lpstr>
      <vt:lpstr>The “Our Reference Guide” link will direct you to the list of guidelines below. It also provides examples of acceptable thank you letters and photos for you to use as a reference.  </vt:lpstr>
      <vt:lpstr>Examples of thank you letters. </vt:lpstr>
      <vt:lpstr>Examples of photos that are acceptable. No close up selfies or group photos. You may be asked to submit another photo. </vt:lpstr>
      <vt:lpstr>In addition, you will need to submit a current photo. It does not have to be a professional photo but one we can share with the donor and/or use for marketing materials. If offered the Child Care Scholarship, submit a photo of you and your children when possible.  </vt:lpstr>
      <vt:lpstr>Finish answering the Supplemental Questions and click on “ Update Your Application” to submit. This will complete the acceptance of the scholarship offered. If you are offered more than one, you will need to complete this process for each scholarship. </vt:lpstr>
      <vt:lpstr>What happens after I accept the scholarship? </vt:lpstr>
      <vt:lpstr>foundation@chemeketa.edu or at 503-365-4747 Website: go.chemeketa.edu/foundation  Building 5, Room 264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CHEMEKETA FOUNDATION SCHOLARSHIP APPLICATION PROCESS  </dc:title>
  <dc:creator>Greg Harris</dc:creator>
  <cp:lastModifiedBy>Otilia Morales</cp:lastModifiedBy>
  <cp:revision>1</cp:revision>
  <dcterms:created xsi:type="dcterms:W3CDTF">2013-08-06T16:41:53Z</dcterms:created>
  <dcterms:modified xsi:type="dcterms:W3CDTF">2024-02-27T21:27:39Z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0x010100E0E0F3C3966089418F40E437AA4987D3</vt:lpwstr>
  </property>
  <property fmtid="{D5CDD505-2E9C-101B-9397-08002B2CF9AE}" pid="3" name="_dlc_DocIdItemGuid">
    <vt:lpwstr>15f1af74-8b5c-4e32-9d66-8b0736459ef0</vt:lpwstr>
  </property>
  <property fmtid="{D5CDD505-2E9C-101B-9397-08002B2CF9AE}" pid="4" name="Document ID Value">
    <vt:lpwstr>5PC53YQ2JE62-953-50</vt:lpwstr>
  </property>
  <property fmtid="{D5CDD505-2E9C-101B-9397-08002B2CF9AE}" pid="5" name="Order">
    <vt:r8>5000</vt:r8>
  </property>
</Properties>
</file>